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307" r:id="rId5"/>
    <p:sldId id="308" r:id="rId6"/>
    <p:sldId id="309" r:id="rId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4">
          <p15:clr>
            <a:srgbClr val="A4A3A4"/>
          </p15:clr>
        </p15:guide>
        <p15:guide id="2" pos="4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241"/>
    <a:srgbClr val="006600"/>
    <a:srgbClr val="0D4528"/>
    <a:srgbClr val="0C7A3A"/>
    <a:srgbClr val="9AC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950" y="96"/>
      </p:cViewPr>
      <p:guideLst>
        <p:guide orient="horz" pos="1324"/>
        <p:guide pos="4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B0FB0-3C62-1C48-BA2C-E64FC818D92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FB03-C25D-EC45-8679-323D7FF56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43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8F4DC-BCE6-2446-A1A8-CC4AAF21363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FBB40-FA29-6444-9356-6DDD48371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45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9738" y="2936875"/>
            <a:ext cx="7772932" cy="2989263"/>
          </a:xfrm>
        </p:spPr>
        <p:txBody>
          <a:bodyPr numCol="2">
            <a:normAutofit/>
          </a:bodyPr>
          <a:lstStyle>
            <a:lvl1pPr marL="180975" marR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Pct val="100000"/>
              <a:buFontTx/>
              <a:buBlip>
                <a:blip r:embed="rId4"/>
              </a:buBlip>
              <a:tabLst/>
              <a:defRPr sz="1300" baseline="0"/>
            </a:lvl1pPr>
          </a:lstStyle>
          <a:p>
            <a:pPr lvl="0"/>
            <a:r>
              <a:rPr lang="ru-RU" dirty="0" smtClean="0"/>
              <a:t>Содержание раздела презентации</a:t>
            </a:r>
          </a:p>
          <a:p>
            <a:pPr lvl="0"/>
            <a:r>
              <a:rPr lang="ru-RU" dirty="0" smtClean="0"/>
              <a:t>Содержание раздела презентации</a:t>
            </a:r>
          </a:p>
          <a:p>
            <a:pPr marL="180975" marR="0" lvl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ru-RU" dirty="0" smtClean="0"/>
              <a:t>Содержание раздела презентации</a:t>
            </a:r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400"/>
            <a:ext cx="9233611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714500"/>
            <a:ext cx="4168434" cy="4334934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6527720"/>
            <a:ext cx="2019300" cy="33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534396"/>
            <a:ext cx="4600233" cy="633943"/>
          </a:xfrm>
        </p:spPr>
        <p:txBody>
          <a:bodyPr anchor="ctr"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61284" y="6527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549400"/>
            <a:ext cx="3944066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549400"/>
            <a:ext cx="4119682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274549"/>
            <a:ext cx="8296552" cy="4999251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Название презентации (задается в настройках footer)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01" y="1274549"/>
            <a:ext cx="8530977" cy="499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1405468"/>
            <a:ext cx="4461933" cy="4732866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Название презентации (задается в настройках footer)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Название презентации (задается в настройках footer)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240602"/>
            <a:ext cx="3944066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240602"/>
            <a:ext cx="4119682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Название презентации (задается в настройках footer)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2" y="-1495"/>
            <a:ext cx="9326880" cy="6998208"/>
          </a:xfrm>
          <a:prstGeom prst="rect">
            <a:avLst/>
          </a:prstGeom>
          <a:solidFill>
            <a:srgbClr val="9ACD3F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1540933"/>
            <a:ext cx="5374933" cy="1286934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ru-RU" dirty="0" smtClean="0"/>
              <a:t>Закрывающий слайд презентации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068" y="3462867"/>
            <a:ext cx="2818050" cy="2277534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dirty="0" smtClean="0"/>
              <a:t>Текст закрывающего слайда, реквизиты, контактная информация.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4AB0-26DA-4221-AC82-2B0BE7C0E68E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60F18-F36C-42BB-8BC3-3FA7195BDA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900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7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6496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rkin-AA\Рабочий стол\cove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2152649"/>
            <a:ext cx="126000" cy="3619501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27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раздела презентации</a:t>
            </a:r>
            <a:endParaRPr lang="en-GB" dirty="0" smtClean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67" y="338992"/>
            <a:ext cx="4168434" cy="545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274549"/>
            <a:ext cx="8268320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1808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584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594067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Россельхозбанк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637866" y="338992"/>
            <a:ext cx="2244317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Название презентации (задается в настройках footer)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  <p:sldLayoutId id="2147483672" r:id="rId5"/>
    <p:sldLayoutId id="2147483680" r:id="rId6"/>
    <p:sldLayoutId id="2147483662" r:id="rId7"/>
    <p:sldLayoutId id="2147483663" r:id="rId8"/>
    <p:sldLayoutId id="2147483664" r:id="rId9"/>
    <p:sldLayoutId id="2147483665" r:id="rId10"/>
    <p:sldLayoutId id="2147483671" r:id="rId11"/>
    <p:sldLayoutId id="2147483666" r:id="rId12"/>
    <p:sldLayoutId id="2147483677" r:id="rId13"/>
    <p:sldLayoutId id="2147483678" r:id="rId14"/>
    <p:sldLayoutId id="2147483679" r:id="rId15"/>
    <p:sldLayoutId id="2147483676" r:id="rId16"/>
    <p:sldLayoutId id="2147483667" r:id="rId17"/>
    <p:sldLayoutId id="2147483668" r:id="rId18"/>
    <p:sldLayoutId id="2147483669" r:id="rId19"/>
    <p:sldLayoutId id="2147483670" r:id="rId20"/>
    <p:sldLayoutId id="2147483681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23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20765" y="2706672"/>
            <a:ext cx="4482405" cy="3767076"/>
            <a:chOff x="229183" y="1301320"/>
            <a:chExt cx="4358704" cy="3574083"/>
          </a:xfrm>
        </p:grpSpPr>
        <p:sp>
          <p:nvSpPr>
            <p:cNvPr id="38" name="Right Arrow 11"/>
            <p:cNvSpPr/>
            <p:nvPr/>
          </p:nvSpPr>
          <p:spPr>
            <a:xfrm>
              <a:off x="229183" y="1301320"/>
              <a:ext cx="1030154" cy="528370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Цель</a:t>
              </a:r>
              <a:endPara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ight Arrow 82"/>
            <p:cNvSpPr/>
            <p:nvPr/>
          </p:nvSpPr>
          <p:spPr>
            <a:xfrm>
              <a:off x="229183" y="3124086"/>
              <a:ext cx="1030154" cy="478472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2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  <a:endPara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ight Arrow 95"/>
            <p:cNvSpPr/>
            <p:nvPr/>
          </p:nvSpPr>
          <p:spPr>
            <a:xfrm>
              <a:off x="229183" y="2533382"/>
              <a:ext cx="1030154" cy="463260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2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</a:t>
              </a:r>
              <a:endPara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ight Arrow 101"/>
            <p:cNvSpPr/>
            <p:nvPr/>
          </p:nvSpPr>
          <p:spPr>
            <a:xfrm>
              <a:off x="248571" y="4330974"/>
              <a:ext cx="1030154" cy="544429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2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Залог</a:t>
              </a:r>
              <a:endPara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ight Arrow 103"/>
            <p:cNvSpPr/>
            <p:nvPr/>
          </p:nvSpPr>
          <p:spPr>
            <a:xfrm>
              <a:off x="257009" y="3705109"/>
              <a:ext cx="1030154" cy="502347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2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Форма</a:t>
              </a:r>
              <a:endPara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ight Arrow 89"/>
            <p:cNvSpPr/>
            <p:nvPr/>
          </p:nvSpPr>
          <p:spPr>
            <a:xfrm>
              <a:off x="1333500" y="1301320"/>
              <a:ext cx="3217621" cy="528370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206"/>
              <a:r>
                <a:rPr lang="ru-RU" sz="11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проведение сезонных работ</a:t>
              </a:r>
            </a:p>
          </p:txBody>
        </p:sp>
        <p:sp>
          <p:nvSpPr>
            <p:cNvPr id="44" name="Right Arrow 96"/>
            <p:cNvSpPr/>
            <p:nvPr/>
          </p:nvSpPr>
          <p:spPr>
            <a:xfrm>
              <a:off x="1333500" y="3124086"/>
              <a:ext cx="3238500" cy="478472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206"/>
              <a:r>
                <a:rPr lang="ru-RU" sz="11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10 000 000 рублей</a:t>
              </a:r>
              <a:endParaRPr lang="ru-RU" sz="11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ight Arrow 104"/>
            <p:cNvSpPr/>
            <p:nvPr/>
          </p:nvSpPr>
          <p:spPr>
            <a:xfrm>
              <a:off x="1345799" y="4330974"/>
              <a:ext cx="3242088" cy="544429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C7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206"/>
              <a:r>
                <a:rPr lang="ru-RU" sz="115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Недвижимость, транспорт, оборудование</a:t>
              </a:r>
              <a:r>
                <a:rPr lang="ru-RU" sz="11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без залога</a:t>
              </a:r>
              <a:endParaRPr lang="ru-RU" sz="11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ight Arrow 134"/>
            <p:cNvSpPr/>
            <p:nvPr/>
          </p:nvSpPr>
          <p:spPr>
            <a:xfrm>
              <a:off x="1339901" y="3705109"/>
              <a:ext cx="3242088" cy="502347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C7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pPr marL="171450" indent="-171450" defTabSz="914206">
                <a:buFont typeface="Arial" panose="020B0604020202020204" pitchFamily="34" charset="0"/>
                <a:buChar char="•"/>
              </a:pPr>
              <a:r>
                <a:rPr lang="ru-RU" sz="115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Единовременный </a:t>
              </a:r>
              <a:r>
                <a:rPr lang="ru-RU" sz="11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кредит</a:t>
              </a:r>
            </a:p>
            <a:p>
              <a:pPr marL="171450" indent="-171450" defTabSz="914206">
                <a:buFont typeface="Arial" panose="020B0604020202020204" pitchFamily="34" charset="0"/>
                <a:buChar char="•"/>
              </a:pPr>
              <a:r>
                <a:rPr lang="ru-RU" sz="11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Кредитная линия</a:t>
              </a:r>
              <a:endParaRPr lang="ru-RU" sz="11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ight Arrow 136"/>
            <p:cNvSpPr/>
            <p:nvPr/>
          </p:nvSpPr>
          <p:spPr>
            <a:xfrm>
              <a:off x="1333499" y="2533382"/>
              <a:ext cx="3217621" cy="463260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206"/>
              <a:r>
                <a:rPr lang="ru-RU" sz="11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12 месяцев</a:t>
              </a:r>
              <a:endParaRPr lang="ru-RU" sz="115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ight Arrow 95"/>
            <p:cNvSpPr/>
            <p:nvPr/>
          </p:nvSpPr>
          <p:spPr>
            <a:xfrm>
              <a:off x="229183" y="1942832"/>
              <a:ext cx="1030154" cy="463260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2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  <a:endPara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ight Arrow 136"/>
            <p:cNvSpPr/>
            <p:nvPr/>
          </p:nvSpPr>
          <p:spPr>
            <a:xfrm>
              <a:off x="1333499" y="1942832"/>
              <a:ext cx="3217621" cy="463260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defTabSz="914206">
                <a:buFont typeface="Arial" panose="020B0604020202020204" pitchFamily="34" charset="0"/>
                <a:buChar char="•"/>
              </a:pPr>
              <a:r>
                <a:rPr lang="ru-RU" sz="11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Индивидуальные предприниматели</a:t>
              </a:r>
            </a:p>
            <a:p>
              <a:pPr marL="171450" indent="-171450" defTabSz="914206">
                <a:buFont typeface="Arial" panose="020B0604020202020204" pitchFamily="34" charset="0"/>
                <a:buChar char="•"/>
              </a:pPr>
              <a:r>
                <a:rPr lang="ru-RU" sz="11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ИП Глава КФХ</a:t>
              </a:r>
              <a:endParaRPr lang="ru-RU" sz="115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29365" y="1344551"/>
            <a:ext cx="9014635" cy="8739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8" name="Прямоугольник 41"/>
          <p:cNvSpPr>
            <a:spLocks noChangeArrowheads="1"/>
          </p:cNvSpPr>
          <p:nvPr/>
        </p:nvSpPr>
        <p:spPr bwMode="auto">
          <a:xfrm>
            <a:off x="120765" y="58067"/>
            <a:ext cx="5924981" cy="1063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2786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ПРИОРИТЕТНАЯ ПОДДЕРЖКА ФЕРМЕРОВ</a:t>
            </a: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4885798" y="2648356"/>
            <a:ext cx="4258202" cy="3761775"/>
            <a:chOff x="229183" y="1301320"/>
            <a:chExt cx="4358704" cy="3574083"/>
          </a:xfrm>
        </p:grpSpPr>
        <p:sp>
          <p:nvSpPr>
            <p:cNvPr id="27" name="Right Arrow 11"/>
            <p:cNvSpPr/>
            <p:nvPr/>
          </p:nvSpPr>
          <p:spPr>
            <a:xfrm>
              <a:off x="229183" y="1301320"/>
              <a:ext cx="1030154" cy="528370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Цель</a:t>
              </a:r>
              <a:endPara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ight Arrow 82"/>
            <p:cNvSpPr/>
            <p:nvPr/>
          </p:nvSpPr>
          <p:spPr>
            <a:xfrm>
              <a:off x="229183" y="3124086"/>
              <a:ext cx="1030154" cy="478472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2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  <a:endPara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ight Arrow 95"/>
            <p:cNvSpPr/>
            <p:nvPr/>
          </p:nvSpPr>
          <p:spPr>
            <a:xfrm>
              <a:off x="229183" y="2533382"/>
              <a:ext cx="1030154" cy="463260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2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</a:t>
              </a:r>
              <a:endPara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ight Arrow 101"/>
            <p:cNvSpPr/>
            <p:nvPr/>
          </p:nvSpPr>
          <p:spPr>
            <a:xfrm>
              <a:off x="248571" y="4330974"/>
              <a:ext cx="1030154" cy="544429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2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Залог</a:t>
              </a:r>
              <a:endPara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ight Arrow 103"/>
            <p:cNvSpPr/>
            <p:nvPr/>
          </p:nvSpPr>
          <p:spPr>
            <a:xfrm>
              <a:off x="257009" y="3705109"/>
              <a:ext cx="1030154" cy="502347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2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Форма</a:t>
              </a:r>
              <a:endPara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ight Arrow 89"/>
            <p:cNvSpPr/>
            <p:nvPr/>
          </p:nvSpPr>
          <p:spPr>
            <a:xfrm>
              <a:off x="1333500" y="1301320"/>
              <a:ext cx="3217621" cy="528370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206"/>
              <a:r>
                <a:rPr lang="ru-RU" sz="11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Приобретение техники и/или оборудования</a:t>
              </a:r>
            </a:p>
          </p:txBody>
        </p:sp>
        <p:sp>
          <p:nvSpPr>
            <p:cNvPr id="37" name="Right Arrow 96"/>
            <p:cNvSpPr/>
            <p:nvPr/>
          </p:nvSpPr>
          <p:spPr>
            <a:xfrm>
              <a:off x="1333500" y="3124086"/>
              <a:ext cx="3238500" cy="639817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206"/>
              <a:r>
                <a:rPr lang="ru-RU" sz="11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10 000 000 рублей - упрощенный порядок принятия решения</a:t>
              </a:r>
            </a:p>
            <a:p>
              <a:pPr defTabSz="914206"/>
              <a:r>
                <a:rPr lang="ru-RU" sz="11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30 000 000 рублей -  стандартный порядок принятия решения</a:t>
              </a:r>
              <a:endParaRPr lang="ru-RU" sz="11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ight Arrow 104"/>
            <p:cNvSpPr/>
            <p:nvPr/>
          </p:nvSpPr>
          <p:spPr>
            <a:xfrm>
              <a:off x="1345799" y="4330974"/>
              <a:ext cx="3242088" cy="544429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C7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206"/>
              <a:r>
                <a:rPr lang="ru-RU" sz="11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Залог приобретаемого имущества</a:t>
              </a:r>
            </a:p>
          </p:txBody>
        </p:sp>
        <p:sp>
          <p:nvSpPr>
            <p:cNvPr id="49" name="Right Arrow 134"/>
            <p:cNvSpPr/>
            <p:nvPr/>
          </p:nvSpPr>
          <p:spPr>
            <a:xfrm>
              <a:off x="1339901" y="3802342"/>
              <a:ext cx="3242088" cy="40511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C7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ctr"/>
            <a:lstStyle/>
            <a:p>
              <a:pPr marL="171450" indent="-171450" defTabSz="914206">
                <a:buFont typeface="Arial" panose="020B0604020202020204" pitchFamily="34" charset="0"/>
                <a:buChar char="•"/>
              </a:pPr>
              <a:r>
                <a:rPr lang="ru-RU" sz="115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Единовременный </a:t>
              </a:r>
              <a:r>
                <a:rPr lang="ru-RU" sz="11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кредит</a:t>
              </a:r>
            </a:p>
            <a:p>
              <a:pPr marL="171450" indent="-171450" defTabSz="914206">
                <a:buFont typeface="Arial" panose="020B0604020202020204" pitchFamily="34" charset="0"/>
                <a:buChar char="•"/>
              </a:pPr>
              <a:r>
                <a:rPr lang="ru-RU" sz="11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Кредитная линия</a:t>
              </a:r>
              <a:endParaRPr lang="ru-RU" sz="11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ight Arrow 136"/>
            <p:cNvSpPr/>
            <p:nvPr/>
          </p:nvSpPr>
          <p:spPr>
            <a:xfrm>
              <a:off x="1333499" y="2533382"/>
              <a:ext cx="3217621" cy="463260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206"/>
              <a:r>
                <a:rPr lang="ru-RU" sz="115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5 лет</a:t>
              </a:r>
              <a:endParaRPr lang="ru-RU" sz="115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ight Arrow 95"/>
            <p:cNvSpPr/>
            <p:nvPr/>
          </p:nvSpPr>
          <p:spPr>
            <a:xfrm>
              <a:off x="229183" y="1942832"/>
              <a:ext cx="1030154" cy="463260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06"/>
              <a:r>
                <a:rPr lang="ru-RU" sz="1200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  <a:endParaRPr lang="ru-RU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ight Arrow 136"/>
            <p:cNvSpPr/>
            <p:nvPr/>
          </p:nvSpPr>
          <p:spPr>
            <a:xfrm>
              <a:off x="1333499" y="1942832"/>
              <a:ext cx="3217621" cy="463260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defTabSz="914206">
                <a:buFont typeface="Arial" panose="020B0604020202020204" pitchFamily="34" charset="0"/>
                <a:buChar char="•"/>
              </a:pPr>
              <a:r>
                <a:rPr lang="ru-RU" sz="115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Индивидуальные предприниматели</a:t>
              </a:r>
            </a:p>
            <a:p>
              <a:pPr marL="171450" indent="-171450" defTabSz="914206">
                <a:buFont typeface="Arial" panose="020B0604020202020204" pitchFamily="34" charset="0"/>
                <a:buChar char="•"/>
              </a:pPr>
              <a:r>
                <a:rPr lang="ru-RU" sz="115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ИП Глава КФХ</a:t>
              </a:r>
              <a:endParaRPr lang="ru-RU" sz="11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угольник: скругленные углы 2">
            <a:extLst>
              <a:ext uri="{FF2B5EF4-FFF2-40B4-BE49-F238E27FC236}">
                <a16:creationId xmlns:a16="http://schemas.microsoft.com/office/drawing/2014/main" id="{C8620F2E-9A45-4F98-B47F-376DB3B9053B}"/>
              </a:ext>
            </a:extLst>
          </p:cNvPr>
          <p:cNvSpPr/>
          <p:nvPr/>
        </p:nvSpPr>
        <p:spPr>
          <a:xfrm>
            <a:off x="120765" y="1592110"/>
            <a:ext cx="8987316" cy="606499"/>
          </a:xfrm>
          <a:prstGeom prst="roundRect">
            <a:avLst>
              <a:gd name="adj" fmla="val 3580"/>
            </a:avLst>
          </a:prstGeom>
          <a:noFill/>
          <a:ln>
            <a:solidFill>
              <a:srgbClr val="82C2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пакет  документов по аналогии с кредитованием физических лиц- паспорт, анкета-заявка и согласие, налоговая декларация.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520040">
            <a:off x="1231185" y="892084"/>
            <a:ext cx="2402226" cy="547124"/>
          </a:xfrm>
          <a:prstGeom prst="rect">
            <a:avLst/>
          </a:prstGeom>
          <a:noFill/>
          <a:ln w="76200" cmpd="thickThin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кредитный продукт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2">
            <a:extLst>
              <a:ext uri="{FF2B5EF4-FFF2-40B4-BE49-F238E27FC236}">
                <a16:creationId xmlns:a16="http://schemas.microsoft.com/office/drawing/2014/main" id="{C8620F2E-9A45-4F98-B47F-376DB3B9053B}"/>
              </a:ext>
            </a:extLst>
          </p:cNvPr>
          <p:cNvSpPr/>
          <p:nvPr/>
        </p:nvSpPr>
        <p:spPr>
          <a:xfrm>
            <a:off x="1670537" y="2358778"/>
            <a:ext cx="2022231" cy="289578"/>
          </a:xfrm>
          <a:prstGeom prst="roundRect">
            <a:avLst>
              <a:gd name="adj" fmla="val 50000"/>
            </a:avLst>
          </a:prstGeom>
          <a:noFill/>
          <a:ln>
            <a:solidFill>
              <a:srgbClr val="82C2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МИКРО-АПК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: скругленные углы 2">
            <a:extLst>
              <a:ext uri="{FF2B5EF4-FFF2-40B4-BE49-F238E27FC236}">
                <a16:creationId xmlns:a16="http://schemas.microsoft.com/office/drawing/2014/main" id="{C8620F2E-9A45-4F98-B47F-376DB3B9053B}"/>
              </a:ext>
            </a:extLst>
          </p:cNvPr>
          <p:cNvSpPr/>
          <p:nvPr/>
        </p:nvSpPr>
        <p:spPr>
          <a:xfrm>
            <a:off x="5976667" y="2299236"/>
            <a:ext cx="2022231" cy="289578"/>
          </a:xfrm>
          <a:prstGeom prst="roundRect">
            <a:avLst>
              <a:gd name="adj" fmla="val 50000"/>
            </a:avLst>
          </a:prstGeom>
          <a:noFill/>
          <a:ln>
            <a:solidFill>
              <a:srgbClr val="82C2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АПК-ИНВЕСТ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/>
          <p:cNvSpPr/>
          <p:nvPr/>
        </p:nvSpPr>
        <p:spPr>
          <a:xfrm>
            <a:off x="3676651" y="1670293"/>
            <a:ext cx="2820168" cy="305015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FFFF"/>
              </a:gs>
              <a:gs pos="54000">
                <a:srgbClr val="FFFAEB"/>
              </a:gs>
              <a:gs pos="100000">
                <a:srgbClr val="FFEEB9"/>
              </a:gs>
            </a:gsLst>
            <a:lin ang="5400000" scaled="1"/>
          </a:gradFill>
          <a:ln w="95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022401" y="2251708"/>
            <a:ext cx="5411900" cy="26373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1027450" y="2514895"/>
            <a:ext cx="5406851" cy="2829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027450" y="2793417"/>
            <a:ext cx="5406851" cy="1766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055092" y="3077800"/>
            <a:ext cx="5385185" cy="156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1041979" y="3868379"/>
            <a:ext cx="5411411" cy="8382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029768" y="4154096"/>
            <a:ext cx="5406844" cy="32301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027450" y="3300767"/>
            <a:ext cx="5406530" cy="32261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1041979" y="4702544"/>
            <a:ext cx="5338384" cy="1789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Заголовок 46"/>
          <p:cNvSpPr>
            <a:spLocks noGrp="1"/>
          </p:cNvSpPr>
          <p:nvPr>
            <p:ph type="title"/>
          </p:nvPr>
        </p:nvSpPr>
        <p:spPr>
          <a:xfrm>
            <a:off x="789132" y="452554"/>
            <a:ext cx="8064373" cy="380564"/>
          </a:xfrm>
        </p:spPr>
        <p:txBody>
          <a:bodyPr>
            <a:normAutofit/>
          </a:bodyPr>
          <a:lstStyle/>
          <a:p>
            <a:pPr algn="l"/>
            <a:r>
              <a:rPr lang="ru-RU" altLang="ru-RU" sz="1800" dirty="0">
                <a:solidFill>
                  <a:srgbClr val="278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ТАРИФНЫХ ПЛАНОВ «АГРОРОСТ», «АГРОПРЕМИУМ»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59908" y="2165747"/>
            <a:ext cx="1441847" cy="141803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Заголовок 3"/>
          <p:cNvSpPr txBox="1">
            <a:spLocks/>
          </p:cNvSpPr>
          <p:nvPr/>
        </p:nvSpPr>
        <p:spPr>
          <a:xfrm rot="10800000" flipV="1">
            <a:off x="903248" y="715275"/>
            <a:ext cx="7197014" cy="235688"/>
          </a:xfrm>
          <a:prstGeom prst="rect">
            <a:avLst/>
          </a:prstGeom>
        </p:spPr>
        <p:txBody>
          <a:bodyPr lIns="0" tIns="0" rIns="0" bIns="0" anchor="t">
            <a:normAutofit fontScale="92500" lnSpcReduction="20000"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105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125" dirty="0">
                <a:solidFill>
                  <a:schemeClr val="bg1">
                    <a:lumMod val="50000"/>
                  </a:schemeClr>
                </a:solidFill>
              </a:rPr>
              <a:t>ЛИНЕЙКА ТАРИФНЫХ ПЛАНОВ ДЛЯ КЛИЕНТОВ, ОТНОСЯЩИХСЯ К СЕГМЕНТУ АПК </a:t>
            </a:r>
          </a:p>
        </p:txBody>
      </p:sp>
      <p:graphicFrame>
        <p:nvGraphicFramePr>
          <p:cNvPr id="88" name="Таблица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04115"/>
              </p:ext>
            </p:extLst>
          </p:nvPr>
        </p:nvGraphicFramePr>
        <p:xfrm>
          <a:off x="903247" y="950968"/>
          <a:ext cx="5980882" cy="406896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94087">
                  <a:extLst>
                    <a:ext uri="{9D8B030D-6E8A-4147-A177-3AD203B41FA5}">
                      <a16:colId xmlns:a16="http://schemas.microsoft.com/office/drawing/2014/main" val="1726649848"/>
                    </a:ext>
                  </a:extLst>
                </a:gridCol>
                <a:gridCol w="146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265">
                  <a:extLst>
                    <a:ext uri="{9D8B030D-6E8A-4147-A177-3AD203B41FA5}">
                      <a16:colId xmlns:a16="http://schemas.microsoft.com/office/drawing/2014/main" val="839105026"/>
                    </a:ext>
                  </a:extLst>
                </a:gridCol>
                <a:gridCol w="1462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112"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algn="l" defTabSz="1219261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0" lang="ru-RU" sz="400" u="none" strike="noStrike" kern="1200" cap="none" spc="0" normalizeH="0" baseline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algn="l" defTabSz="1219261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«</a:t>
                      </a:r>
                      <a:r>
                        <a:rPr lang="ru-RU" sz="900" b="1" kern="1200" baseline="0" dirty="0" err="1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Агростарт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»</a:t>
                      </a:r>
                      <a:endParaRPr lang="ru-RU" sz="900" b="1" kern="1200" baseline="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/>
                </a:tc>
                <a:tc>
                  <a:txBody>
                    <a:bodyPr/>
                    <a:lstStyle/>
                    <a:p>
                      <a:pPr marL="0" algn="l" defTabSz="1219261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0" lang="ru-RU" sz="400" u="none" strike="noStrike" kern="1200" cap="none" spc="0" normalizeH="0" baseline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algn="l" defTabSz="1219261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«</a:t>
                      </a:r>
                      <a:r>
                        <a:rPr lang="ru-RU" sz="900" b="1" kern="1200" baseline="0" dirty="0" err="1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Агророст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»</a:t>
                      </a:r>
                      <a:endParaRPr lang="ru-RU" sz="900" b="1" kern="1200" baseline="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/>
                </a:tc>
                <a:tc>
                  <a:txBody>
                    <a:bodyPr/>
                    <a:lstStyle/>
                    <a:p>
                      <a:pPr marL="0" algn="l" defTabSz="1219261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0" lang="ru-RU" sz="400" u="none" strike="noStrike" kern="1200" cap="none" spc="0" normalizeH="0" baseline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algn="l" defTabSz="1219261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«</a:t>
                      </a:r>
                      <a:r>
                        <a:rPr lang="ru-RU" sz="900" b="1" kern="1200" baseline="0" dirty="0" err="1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Агропремиум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»</a:t>
                      </a:r>
                      <a:endParaRPr lang="ru-RU" sz="900" b="1" kern="1200" baseline="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/>
                </a:tc>
                <a:extLst>
                  <a:ext uri="{0D108BD9-81ED-4DB2-BD59-A6C34878D82A}">
                    <a16:rowId xmlns:a16="http://schemas.microsoft.com/office/drawing/2014/main" val="2362758517"/>
                  </a:ext>
                </a:extLst>
              </a:tr>
              <a:tr h="303911">
                <a:tc>
                  <a:txBody>
                    <a:bodyPr/>
                    <a:lstStyle/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Стоимость тарифного плана </a:t>
                      </a:r>
                    </a:p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в </a:t>
                      </a:r>
                      <a:r>
                        <a:rPr lang="en-US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 </a:t>
                      </a: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месяц</a:t>
                      </a:r>
                      <a:endParaRPr lang="ru-RU" sz="600" b="1" kern="1200" dirty="0">
                        <a:solidFill>
                          <a:srgbClr val="231F20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4A1B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noProof="0" dirty="0" smtClean="0">
                          <a:solidFill>
                            <a:srgbClr val="278644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0 руб.</a:t>
                      </a:r>
                      <a:endParaRPr lang="ru-RU" sz="900" b="1" kern="1200" baseline="0" noProof="0" dirty="0">
                        <a:solidFill>
                          <a:srgbClr val="278644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4A1B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noProof="0" dirty="0" smtClean="0">
                          <a:solidFill>
                            <a:srgbClr val="278644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990 руб.</a:t>
                      </a:r>
                      <a:endParaRPr lang="ru-RU" sz="900" b="1" kern="1200" baseline="0" noProof="0" dirty="0">
                        <a:solidFill>
                          <a:srgbClr val="278644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44A1B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 smtClean="0">
                          <a:solidFill>
                            <a:srgbClr val="278644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2 990 руб.</a:t>
                      </a:r>
                      <a:endParaRPr lang="ru-RU" sz="900" b="1" kern="1200" baseline="0" dirty="0">
                        <a:solidFill>
                          <a:srgbClr val="278644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911">
                <a:tc>
                  <a:txBody>
                    <a:bodyPr/>
                    <a:lstStyle/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Открытие счета </a:t>
                      </a:r>
                      <a:endParaRPr lang="ru-RU" sz="600" b="1" kern="1200" dirty="0">
                        <a:solidFill>
                          <a:srgbClr val="231F20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911"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Ведение счета </a:t>
                      </a: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extLst>
                  <a:ext uri="{0D108BD9-81ED-4DB2-BD59-A6C34878D82A}">
                    <a16:rowId xmlns:a16="http://schemas.microsoft.com/office/drawing/2014/main" val="2485823651"/>
                  </a:ext>
                </a:extLst>
              </a:tr>
              <a:tr h="303911"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Внутрибанковские переводы </a:t>
                      </a:r>
                    </a:p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На</a:t>
                      </a:r>
                      <a:r>
                        <a:rPr lang="ru-RU" sz="600" b="1" kern="1200" baseline="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 счета ЮЛ/</a:t>
                      </a:r>
                      <a:r>
                        <a:rPr lang="ru-RU" sz="600" b="1" kern="1200" baseline="0" dirty="0" err="1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ИП</a:t>
                      </a:r>
                      <a:r>
                        <a:rPr lang="ru-RU" sz="600" b="1" kern="1200" baseline="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 </a:t>
                      </a: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по  </a:t>
                      </a:r>
                      <a:r>
                        <a:rPr lang="ru-RU" sz="600" b="1" kern="1200" dirty="0" err="1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ДБО</a:t>
                      </a:r>
                      <a:endParaRPr lang="ru-RU" sz="600" b="1" kern="1200" dirty="0">
                        <a:solidFill>
                          <a:srgbClr val="231F20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911"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b="1" kern="1200" dirty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Внешние </a:t>
                      </a: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переводы </a:t>
                      </a:r>
                    </a:p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На счета ЮЛ/</a:t>
                      </a:r>
                      <a:r>
                        <a:rPr lang="ru-RU" sz="600" b="1" kern="1200" dirty="0" err="1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ИП</a:t>
                      </a: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 по </a:t>
                      </a:r>
                      <a:r>
                        <a:rPr lang="ru-RU" sz="600" b="1" kern="1200" dirty="0" err="1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ДБО</a:t>
                      </a:r>
                      <a:endParaRPr lang="ru-RU" sz="600" b="1" kern="1200" dirty="0">
                        <a:solidFill>
                          <a:srgbClr val="231F20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 до 5 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шт</a:t>
                      </a: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./мес. </a:t>
                      </a:r>
                    </a:p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далее 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по </a:t>
                      </a: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100 руб./шт.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 до 12 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шт</a:t>
                      </a: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./мес. </a:t>
                      </a:r>
                    </a:p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далее 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по </a:t>
                      </a: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45 руб./шт.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 до 50 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шт</a:t>
                      </a: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./мес.</a:t>
                      </a:r>
                    </a:p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далее 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по </a:t>
                      </a: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100 руб./шт.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911"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Переводы на счета</a:t>
                      </a:r>
                    </a:p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физических лиц</a:t>
                      </a:r>
                      <a:endParaRPr lang="ru-RU" sz="600" b="1" kern="1200" dirty="0">
                        <a:solidFill>
                          <a:srgbClr val="231F20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 до 150 тыс. руб./мес.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 до 150 тыс. руб./мес.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 до 150 тыс. руб./мес.</a:t>
                      </a:r>
                    </a:p>
                  </a:txBody>
                  <a:tcPr marL="5366" marR="5366" marT="426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911"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Снятие наличных денежных </a:t>
                      </a:r>
                    </a:p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средств</a:t>
                      </a:r>
                      <a:r>
                        <a:rPr lang="ru-RU" sz="600" b="1" kern="1200" baseline="300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 </a:t>
                      </a:r>
                      <a:r>
                        <a:rPr lang="ru-RU" sz="600" b="1" kern="1200" baseline="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(кроме зарплаты)</a:t>
                      </a:r>
                      <a:endParaRPr lang="ru-RU" sz="600" b="1" kern="1200" dirty="0">
                        <a:solidFill>
                          <a:srgbClr val="231F20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 до 150 тыс. руб./мес.</a:t>
                      </a: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от 1,2% от суммы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 до 300 тыс. руб./мес.</a:t>
                      </a:r>
                    </a:p>
                  </a:txBody>
                  <a:tcPr marL="5366" marR="5366" marT="426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911"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Внесение наличных денежных средств</a:t>
                      </a:r>
                      <a:endParaRPr lang="ru-RU" sz="600" b="1" kern="1200" dirty="0">
                        <a:solidFill>
                          <a:srgbClr val="231F20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 до 50 тыс. руб./мес.</a:t>
                      </a: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 до 100 тыс. руб./мес.</a:t>
                      </a: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 до 300 тыс. руб./мес.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644"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Дополнительно</a:t>
                      </a:r>
                      <a:endParaRPr lang="ru-RU" sz="600" b="1" kern="1200" dirty="0">
                        <a:solidFill>
                          <a:srgbClr val="231F20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baseline="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-</a:t>
                      </a: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baseline="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-</a:t>
                      </a: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</a:t>
                      </a:r>
                    </a:p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зарплатный проект,</a:t>
                      </a:r>
                    </a:p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чековая книжка</a:t>
                      </a:r>
                    </a:p>
                  </a:txBody>
                  <a:tcPr marL="5366" marR="5366" marT="426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911"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Информационно-юридический сервис</a:t>
                      </a:r>
                      <a:r>
                        <a:rPr lang="ru-RU" sz="600" b="1" kern="1200" baseline="300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*</a:t>
                      </a:r>
                      <a:endParaRPr lang="ru-RU" sz="600" b="1" kern="1200" dirty="0">
                        <a:solidFill>
                          <a:srgbClr val="231F20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baseline="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-</a:t>
                      </a:r>
                      <a:endParaRPr lang="ru-RU" sz="600" kern="1200" baseline="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911"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Страхование</a:t>
                      </a:r>
                      <a:r>
                        <a:rPr lang="ru-RU" sz="600" b="1" kern="1200" baseline="300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*</a:t>
                      </a:r>
                      <a:endParaRPr lang="ru-RU" sz="600" b="1" kern="1200" dirty="0">
                        <a:solidFill>
                          <a:srgbClr val="231F20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kern="1200" baseline="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-</a:t>
                      </a:r>
                      <a:endParaRPr lang="ru-RU" sz="600" kern="1200" baseline="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>
                  <a:txBody>
                    <a:bodyPr/>
                    <a:lstStyle/>
                    <a:p>
                      <a:pPr marL="0" marR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Бесплатно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7100">
                <a:tc>
                  <a:txBody>
                    <a:bodyPr/>
                    <a:lstStyle/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Дополнительные </a:t>
                      </a:r>
                    </a:p>
                    <a:p>
                      <a:pPr marL="0" indent="0" algn="l" defTabSz="89535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</a:pPr>
                      <a:r>
                        <a:rPr lang="ru-RU" sz="600" b="1" kern="1200" dirty="0" smtClean="0">
                          <a:solidFill>
                            <a:srgbClr val="231F20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сервисы**</a:t>
                      </a:r>
                      <a:endParaRPr lang="ru-RU" sz="600" b="1" kern="1200" dirty="0">
                        <a:solidFill>
                          <a:srgbClr val="231F20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endParaRPr lang="ru-RU" sz="600" kern="1200" baseline="0" dirty="0" smtClean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  <a:p>
                      <a:pPr marL="0" marR="0" indent="0" algn="ctr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ru-RU" sz="600" kern="1200" baseline="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Доступ к сервисам «Своё Родное»</a:t>
                      </a:r>
                      <a:r>
                        <a:rPr lang="ru-RU" sz="600" kern="1200" baseline="300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***</a:t>
                      </a:r>
                      <a:r>
                        <a:rPr lang="ru-RU" sz="600" kern="1200" baseline="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/«Своё Фермерство»</a:t>
                      </a:r>
                      <a:r>
                        <a:rPr lang="ru-RU" sz="600" kern="1200" baseline="30000" dirty="0" smtClean="0">
                          <a:solidFill>
                            <a:schemeClr val="tx1"/>
                          </a:solidFill>
                          <a:latin typeface="Proxima Nova Rg"/>
                          <a:ea typeface="+mn-ea"/>
                          <a:cs typeface="Proxima Nova Rg"/>
                        </a:rPr>
                        <a:t>****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5366" marR="5366" marT="4268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rgbClr val="231F20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7155" marR="7155" marT="5691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rgbClr val="231F20"/>
                        </a:solidFill>
                        <a:latin typeface="Proxima Nova Rg"/>
                        <a:ea typeface="+mn-ea"/>
                        <a:cs typeface="Proxima Nova Rg"/>
                      </a:endParaRPr>
                    </a:p>
                  </a:txBody>
                  <a:tcPr marL="7155" marR="7155" marT="569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1019391" y="5135129"/>
            <a:ext cx="7952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>
                <a:solidFill>
                  <a:prstClr val="black"/>
                </a:solidFill>
                <a:latin typeface="Proxima Nova Rg"/>
                <a:cs typeface="Proxima Nova Rg"/>
              </a:rPr>
              <a:t>* Информационно-юридический сервис и услуги страхования оказываются Клиенту при условии наличия у Клиента подключенного тарифного плана на дату оказания услуги.</a:t>
            </a:r>
          </a:p>
          <a:p>
            <a:pPr algn="just"/>
            <a:r>
              <a:rPr lang="ru-RU" sz="800" dirty="0">
                <a:solidFill>
                  <a:prstClr val="black"/>
                </a:solidFill>
                <a:latin typeface="Proxima Nova Rg"/>
                <a:cs typeface="Proxima Nova Rg"/>
              </a:rPr>
              <a:t>** Сервисы «Своё Родное» и «Своё Фермерство» предоставляются без взимания комиссионного вознаграждения независимо от наличия подключенного тарифного плана. Банк имеет право ограничить доступ к сервисам в соответствии с условиями Пользовательского соглашения.</a:t>
            </a:r>
          </a:p>
          <a:p>
            <a:pPr algn="just"/>
            <a:r>
              <a:rPr lang="ru-RU" sz="800" dirty="0">
                <a:solidFill>
                  <a:prstClr val="black"/>
                </a:solidFill>
                <a:latin typeface="Proxima Nova Rg"/>
                <a:cs typeface="Proxima Nova Rg"/>
              </a:rPr>
              <a:t>*** Сервис «Своё Родное» - цифровой сервис, предоставляющий возможность производителям фермерской продукции осуществлять розничную продажу физическим лицам в интернет-магазине. Подключение сервиса «Своё Родное» осуществляется на платформе экосистемы «Своё Фермерство» по адресу https://svoe-rodnoe.ru/. </a:t>
            </a:r>
          </a:p>
          <a:p>
            <a:pPr algn="just"/>
            <a:r>
              <a:rPr lang="ru-RU" sz="800" baseline="30000" dirty="0">
                <a:solidFill>
                  <a:prstClr val="black"/>
                </a:solidFill>
                <a:latin typeface="Proxima Nova Rg"/>
                <a:cs typeface="Proxima Nova Rg"/>
              </a:rPr>
              <a:t>****</a:t>
            </a:r>
            <a:r>
              <a:rPr lang="ru-RU" sz="800" dirty="0">
                <a:solidFill>
                  <a:prstClr val="black"/>
                </a:solidFill>
                <a:latin typeface="Proxima Nova Rg"/>
                <a:cs typeface="Proxima Nova Rg"/>
              </a:rPr>
              <a:t> Сервис «Своё Фермерство» - цифровой сервис, предоставляющий возможность производителям и поставщикам сельскохозяйственной продукции осуществлять оптовые продажи юридическим лицам на площадке интернет торговли (</a:t>
            </a:r>
            <a:r>
              <a:rPr lang="ru-RU" sz="800" dirty="0" err="1">
                <a:solidFill>
                  <a:prstClr val="black"/>
                </a:solidFill>
                <a:latin typeface="Proxima Nova Rg"/>
                <a:cs typeface="Proxima Nova Rg"/>
              </a:rPr>
              <a:t>маркетплейс</a:t>
            </a:r>
            <a:r>
              <a:rPr lang="ru-RU" sz="800" dirty="0">
                <a:solidFill>
                  <a:prstClr val="black"/>
                </a:solidFill>
                <a:latin typeface="Proxima Nova Rg"/>
                <a:cs typeface="Proxima Nova Rg"/>
              </a:rPr>
              <a:t>). Подключение сервиса «Своё Фермерство» осуществляется на платформе экосистемы «Своё Фермерство» по адресу https://svoefermerstvo.ru/. </a:t>
            </a:r>
            <a:endParaRPr lang="ru-RU" sz="800" dirty="0">
              <a:latin typeface="Proxima Nova Rg"/>
              <a:cs typeface="Proxima Nova Rg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 rot="520040">
            <a:off x="4509238" y="1378011"/>
            <a:ext cx="615917" cy="186622"/>
          </a:xfrm>
          <a:prstGeom prst="rect">
            <a:avLst/>
          </a:prstGeom>
          <a:noFill/>
          <a:ln w="76200" cmpd="thickThin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</a:t>
            </a:r>
          </a:p>
        </p:txBody>
      </p:sp>
      <p:grpSp>
        <p:nvGrpSpPr>
          <p:cNvPr id="134" name="Group 321"/>
          <p:cNvGrpSpPr/>
          <p:nvPr/>
        </p:nvGrpSpPr>
        <p:grpSpPr>
          <a:xfrm>
            <a:off x="6881414" y="2426563"/>
            <a:ext cx="213232" cy="213232"/>
            <a:chOff x="731838" y="2689225"/>
            <a:chExt cx="554037" cy="554038"/>
          </a:xfrm>
          <a:solidFill>
            <a:srgbClr val="134522"/>
          </a:solidFill>
        </p:grpSpPr>
        <p:sp>
          <p:nvSpPr>
            <p:cNvPr id="135" name="Freeform 227"/>
            <p:cNvSpPr>
              <a:spLocks noEditPoints="1"/>
            </p:cNvSpPr>
            <p:nvPr/>
          </p:nvSpPr>
          <p:spPr bwMode="auto">
            <a:xfrm>
              <a:off x="852488" y="2689225"/>
              <a:ext cx="312737" cy="554038"/>
            </a:xfrm>
            <a:custGeom>
              <a:avLst/>
              <a:gdLst>
                <a:gd name="T0" fmla="*/ 117 w 1978"/>
                <a:gd name="T1" fmla="*/ 3234 h 3490"/>
                <a:gd name="T2" fmla="*/ 127 w 1978"/>
                <a:gd name="T3" fmla="*/ 3288 h 3490"/>
                <a:gd name="T4" fmla="*/ 158 w 1978"/>
                <a:gd name="T5" fmla="*/ 3332 h 3490"/>
                <a:gd name="T6" fmla="*/ 202 w 1978"/>
                <a:gd name="T7" fmla="*/ 3362 h 3490"/>
                <a:gd name="T8" fmla="*/ 256 w 1978"/>
                <a:gd name="T9" fmla="*/ 3374 h 3490"/>
                <a:gd name="T10" fmla="*/ 1749 w 1978"/>
                <a:gd name="T11" fmla="*/ 3370 h 3490"/>
                <a:gd name="T12" fmla="*/ 1800 w 1978"/>
                <a:gd name="T13" fmla="*/ 3349 h 3490"/>
                <a:gd name="T14" fmla="*/ 1837 w 1978"/>
                <a:gd name="T15" fmla="*/ 3312 h 3490"/>
                <a:gd name="T16" fmla="*/ 1858 w 1978"/>
                <a:gd name="T17" fmla="*/ 3262 h 3490"/>
                <a:gd name="T18" fmla="*/ 1862 w 1978"/>
                <a:gd name="T19" fmla="*/ 2792 h 3490"/>
                <a:gd name="T20" fmla="*/ 117 w 1978"/>
                <a:gd name="T21" fmla="*/ 465 h 3490"/>
                <a:gd name="T22" fmla="*/ 1862 w 1978"/>
                <a:gd name="T23" fmla="*/ 2676 h 3490"/>
                <a:gd name="T24" fmla="*/ 117 w 1978"/>
                <a:gd name="T25" fmla="*/ 465 h 3490"/>
                <a:gd name="T26" fmla="*/ 229 w 1978"/>
                <a:gd name="T27" fmla="*/ 120 h 3490"/>
                <a:gd name="T28" fmla="*/ 178 w 1978"/>
                <a:gd name="T29" fmla="*/ 141 h 3490"/>
                <a:gd name="T30" fmla="*/ 141 w 1978"/>
                <a:gd name="T31" fmla="*/ 178 h 3490"/>
                <a:gd name="T32" fmla="*/ 120 w 1978"/>
                <a:gd name="T33" fmla="*/ 228 h 3490"/>
                <a:gd name="T34" fmla="*/ 117 w 1978"/>
                <a:gd name="T35" fmla="*/ 349 h 3490"/>
                <a:gd name="T36" fmla="*/ 1862 w 1978"/>
                <a:gd name="T37" fmla="*/ 256 h 3490"/>
                <a:gd name="T38" fmla="*/ 1851 w 1978"/>
                <a:gd name="T39" fmla="*/ 202 h 3490"/>
                <a:gd name="T40" fmla="*/ 1820 w 1978"/>
                <a:gd name="T41" fmla="*/ 158 h 3490"/>
                <a:gd name="T42" fmla="*/ 1776 w 1978"/>
                <a:gd name="T43" fmla="*/ 128 h 3490"/>
                <a:gd name="T44" fmla="*/ 1722 w 1978"/>
                <a:gd name="T45" fmla="*/ 116 h 3490"/>
                <a:gd name="T46" fmla="*/ 256 w 1978"/>
                <a:gd name="T47" fmla="*/ 0 h 3490"/>
                <a:gd name="T48" fmla="*/ 1759 w 1978"/>
                <a:gd name="T49" fmla="*/ 3 h 3490"/>
                <a:gd name="T50" fmla="*/ 1830 w 1978"/>
                <a:gd name="T51" fmla="*/ 24 h 3490"/>
                <a:gd name="T52" fmla="*/ 1890 w 1978"/>
                <a:gd name="T53" fmla="*/ 63 h 3490"/>
                <a:gd name="T54" fmla="*/ 1937 w 1978"/>
                <a:gd name="T55" fmla="*/ 116 h 3490"/>
                <a:gd name="T56" fmla="*/ 1967 w 1978"/>
                <a:gd name="T57" fmla="*/ 182 h 3490"/>
                <a:gd name="T58" fmla="*/ 1978 w 1978"/>
                <a:gd name="T59" fmla="*/ 256 h 3490"/>
                <a:gd name="T60" fmla="*/ 1975 w 1978"/>
                <a:gd name="T61" fmla="*/ 3272 h 3490"/>
                <a:gd name="T62" fmla="*/ 1954 w 1978"/>
                <a:gd name="T63" fmla="*/ 3342 h 3490"/>
                <a:gd name="T64" fmla="*/ 1914 w 1978"/>
                <a:gd name="T65" fmla="*/ 3402 h 3490"/>
                <a:gd name="T66" fmla="*/ 1862 w 1978"/>
                <a:gd name="T67" fmla="*/ 3449 h 3490"/>
                <a:gd name="T68" fmla="*/ 1796 w 1978"/>
                <a:gd name="T69" fmla="*/ 3479 h 3490"/>
                <a:gd name="T70" fmla="*/ 1722 w 1978"/>
                <a:gd name="T71" fmla="*/ 3490 h 3490"/>
                <a:gd name="T72" fmla="*/ 218 w 1978"/>
                <a:gd name="T73" fmla="*/ 3487 h 3490"/>
                <a:gd name="T74" fmla="*/ 148 w 1978"/>
                <a:gd name="T75" fmla="*/ 3466 h 3490"/>
                <a:gd name="T76" fmla="*/ 88 w 1978"/>
                <a:gd name="T77" fmla="*/ 3427 h 3490"/>
                <a:gd name="T78" fmla="*/ 41 w 1978"/>
                <a:gd name="T79" fmla="*/ 3374 h 3490"/>
                <a:gd name="T80" fmla="*/ 11 w 1978"/>
                <a:gd name="T81" fmla="*/ 3308 h 3490"/>
                <a:gd name="T82" fmla="*/ 0 w 1978"/>
                <a:gd name="T83" fmla="*/ 3234 h 3490"/>
                <a:gd name="T84" fmla="*/ 2 w 1978"/>
                <a:gd name="T85" fmla="*/ 218 h 3490"/>
                <a:gd name="T86" fmla="*/ 23 w 1978"/>
                <a:gd name="T87" fmla="*/ 148 h 3490"/>
                <a:gd name="T88" fmla="*/ 63 w 1978"/>
                <a:gd name="T89" fmla="*/ 88 h 3490"/>
                <a:gd name="T90" fmla="*/ 117 w 1978"/>
                <a:gd name="T91" fmla="*/ 41 h 3490"/>
                <a:gd name="T92" fmla="*/ 182 w 1978"/>
                <a:gd name="T93" fmla="*/ 11 h 3490"/>
                <a:gd name="T94" fmla="*/ 256 w 1978"/>
                <a:gd name="T95" fmla="*/ 0 h 3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8" h="3490">
                  <a:moveTo>
                    <a:pt x="117" y="2792"/>
                  </a:moveTo>
                  <a:lnTo>
                    <a:pt x="117" y="3234"/>
                  </a:lnTo>
                  <a:lnTo>
                    <a:pt x="120" y="3262"/>
                  </a:lnTo>
                  <a:lnTo>
                    <a:pt x="127" y="3288"/>
                  </a:lnTo>
                  <a:lnTo>
                    <a:pt x="141" y="3312"/>
                  </a:lnTo>
                  <a:lnTo>
                    <a:pt x="158" y="3332"/>
                  </a:lnTo>
                  <a:lnTo>
                    <a:pt x="178" y="3349"/>
                  </a:lnTo>
                  <a:lnTo>
                    <a:pt x="202" y="3362"/>
                  </a:lnTo>
                  <a:lnTo>
                    <a:pt x="229" y="3370"/>
                  </a:lnTo>
                  <a:lnTo>
                    <a:pt x="256" y="3374"/>
                  </a:lnTo>
                  <a:lnTo>
                    <a:pt x="1722" y="3374"/>
                  </a:lnTo>
                  <a:lnTo>
                    <a:pt x="1749" y="3370"/>
                  </a:lnTo>
                  <a:lnTo>
                    <a:pt x="1776" y="3362"/>
                  </a:lnTo>
                  <a:lnTo>
                    <a:pt x="1800" y="3349"/>
                  </a:lnTo>
                  <a:lnTo>
                    <a:pt x="1820" y="3332"/>
                  </a:lnTo>
                  <a:lnTo>
                    <a:pt x="1837" y="3312"/>
                  </a:lnTo>
                  <a:lnTo>
                    <a:pt x="1851" y="3288"/>
                  </a:lnTo>
                  <a:lnTo>
                    <a:pt x="1858" y="3262"/>
                  </a:lnTo>
                  <a:lnTo>
                    <a:pt x="1862" y="3234"/>
                  </a:lnTo>
                  <a:lnTo>
                    <a:pt x="1862" y="2792"/>
                  </a:lnTo>
                  <a:lnTo>
                    <a:pt x="117" y="2792"/>
                  </a:lnTo>
                  <a:close/>
                  <a:moveTo>
                    <a:pt x="117" y="465"/>
                  </a:moveTo>
                  <a:lnTo>
                    <a:pt x="117" y="2676"/>
                  </a:lnTo>
                  <a:lnTo>
                    <a:pt x="1862" y="2676"/>
                  </a:lnTo>
                  <a:lnTo>
                    <a:pt x="1862" y="465"/>
                  </a:lnTo>
                  <a:lnTo>
                    <a:pt x="117" y="465"/>
                  </a:lnTo>
                  <a:close/>
                  <a:moveTo>
                    <a:pt x="256" y="116"/>
                  </a:moveTo>
                  <a:lnTo>
                    <a:pt x="229" y="120"/>
                  </a:lnTo>
                  <a:lnTo>
                    <a:pt x="202" y="128"/>
                  </a:lnTo>
                  <a:lnTo>
                    <a:pt x="178" y="141"/>
                  </a:lnTo>
                  <a:lnTo>
                    <a:pt x="158" y="158"/>
                  </a:lnTo>
                  <a:lnTo>
                    <a:pt x="141" y="178"/>
                  </a:lnTo>
                  <a:lnTo>
                    <a:pt x="127" y="202"/>
                  </a:lnTo>
                  <a:lnTo>
                    <a:pt x="120" y="228"/>
                  </a:lnTo>
                  <a:lnTo>
                    <a:pt x="117" y="256"/>
                  </a:lnTo>
                  <a:lnTo>
                    <a:pt x="117" y="349"/>
                  </a:lnTo>
                  <a:lnTo>
                    <a:pt x="1862" y="349"/>
                  </a:lnTo>
                  <a:lnTo>
                    <a:pt x="1862" y="256"/>
                  </a:lnTo>
                  <a:lnTo>
                    <a:pt x="1858" y="228"/>
                  </a:lnTo>
                  <a:lnTo>
                    <a:pt x="1851" y="202"/>
                  </a:lnTo>
                  <a:lnTo>
                    <a:pt x="1837" y="178"/>
                  </a:lnTo>
                  <a:lnTo>
                    <a:pt x="1820" y="158"/>
                  </a:lnTo>
                  <a:lnTo>
                    <a:pt x="1800" y="141"/>
                  </a:lnTo>
                  <a:lnTo>
                    <a:pt x="1776" y="128"/>
                  </a:lnTo>
                  <a:lnTo>
                    <a:pt x="1749" y="120"/>
                  </a:lnTo>
                  <a:lnTo>
                    <a:pt x="1722" y="116"/>
                  </a:lnTo>
                  <a:lnTo>
                    <a:pt x="256" y="116"/>
                  </a:lnTo>
                  <a:close/>
                  <a:moveTo>
                    <a:pt x="256" y="0"/>
                  </a:moveTo>
                  <a:lnTo>
                    <a:pt x="1722" y="0"/>
                  </a:lnTo>
                  <a:lnTo>
                    <a:pt x="1759" y="3"/>
                  </a:lnTo>
                  <a:lnTo>
                    <a:pt x="1796" y="11"/>
                  </a:lnTo>
                  <a:lnTo>
                    <a:pt x="1830" y="24"/>
                  </a:lnTo>
                  <a:lnTo>
                    <a:pt x="1862" y="41"/>
                  </a:lnTo>
                  <a:lnTo>
                    <a:pt x="1890" y="63"/>
                  </a:lnTo>
                  <a:lnTo>
                    <a:pt x="1914" y="88"/>
                  </a:lnTo>
                  <a:lnTo>
                    <a:pt x="1937" y="116"/>
                  </a:lnTo>
                  <a:lnTo>
                    <a:pt x="1954" y="148"/>
                  </a:lnTo>
                  <a:lnTo>
                    <a:pt x="1967" y="182"/>
                  </a:lnTo>
                  <a:lnTo>
                    <a:pt x="1975" y="218"/>
                  </a:lnTo>
                  <a:lnTo>
                    <a:pt x="1978" y="256"/>
                  </a:lnTo>
                  <a:lnTo>
                    <a:pt x="1978" y="3234"/>
                  </a:lnTo>
                  <a:lnTo>
                    <a:pt x="1975" y="3272"/>
                  </a:lnTo>
                  <a:lnTo>
                    <a:pt x="1967" y="3308"/>
                  </a:lnTo>
                  <a:lnTo>
                    <a:pt x="1954" y="3342"/>
                  </a:lnTo>
                  <a:lnTo>
                    <a:pt x="1937" y="3374"/>
                  </a:lnTo>
                  <a:lnTo>
                    <a:pt x="1914" y="3402"/>
                  </a:lnTo>
                  <a:lnTo>
                    <a:pt x="1890" y="3427"/>
                  </a:lnTo>
                  <a:lnTo>
                    <a:pt x="1862" y="3449"/>
                  </a:lnTo>
                  <a:lnTo>
                    <a:pt x="1830" y="3466"/>
                  </a:lnTo>
                  <a:lnTo>
                    <a:pt x="1796" y="3479"/>
                  </a:lnTo>
                  <a:lnTo>
                    <a:pt x="1759" y="3487"/>
                  </a:lnTo>
                  <a:lnTo>
                    <a:pt x="1722" y="3490"/>
                  </a:lnTo>
                  <a:lnTo>
                    <a:pt x="256" y="3490"/>
                  </a:lnTo>
                  <a:lnTo>
                    <a:pt x="218" y="3487"/>
                  </a:lnTo>
                  <a:lnTo>
                    <a:pt x="182" y="3479"/>
                  </a:lnTo>
                  <a:lnTo>
                    <a:pt x="148" y="3466"/>
                  </a:lnTo>
                  <a:lnTo>
                    <a:pt x="117" y="3449"/>
                  </a:lnTo>
                  <a:lnTo>
                    <a:pt x="88" y="3427"/>
                  </a:lnTo>
                  <a:lnTo>
                    <a:pt x="63" y="3402"/>
                  </a:lnTo>
                  <a:lnTo>
                    <a:pt x="41" y="3374"/>
                  </a:lnTo>
                  <a:lnTo>
                    <a:pt x="23" y="3342"/>
                  </a:lnTo>
                  <a:lnTo>
                    <a:pt x="11" y="3308"/>
                  </a:lnTo>
                  <a:lnTo>
                    <a:pt x="2" y="3272"/>
                  </a:lnTo>
                  <a:lnTo>
                    <a:pt x="0" y="3234"/>
                  </a:lnTo>
                  <a:lnTo>
                    <a:pt x="0" y="256"/>
                  </a:lnTo>
                  <a:lnTo>
                    <a:pt x="2" y="218"/>
                  </a:lnTo>
                  <a:lnTo>
                    <a:pt x="11" y="182"/>
                  </a:lnTo>
                  <a:lnTo>
                    <a:pt x="23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4"/>
                  </a:lnTo>
                  <a:lnTo>
                    <a:pt x="182" y="11"/>
                  </a:lnTo>
                  <a:lnTo>
                    <a:pt x="218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228"/>
            <p:cNvSpPr>
              <a:spLocks noEditPoints="1"/>
            </p:cNvSpPr>
            <p:nvPr/>
          </p:nvSpPr>
          <p:spPr bwMode="auto">
            <a:xfrm>
              <a:off x="971550" y="3141663"/>
              <a:ext cx="74612" cy="74613"/>
            </a:xfrm>
            <a:custGeom>
              <a:avLst/>
              <a:gdLst>
                <a:gd name="T0" fmla="*/ 207 w 466"/>
                <a:gd name="T1" fmla="*/ 120 h 466"/>
                <a:gd name="T2" fmla="*/ 160 w 466"/>
                <a:gd name="T3" fmla="*/ 142 h 466"/>
                <a:gd name="T4" fmla="*/ 128 w 466"/>
                <a:gd name="T5" fmla="*/ 182 h 466"/>
                <a:gd name="T6" fmla="*/ 117 w 466"/>
                <a:gd name="T7" fmla="*/ 233 h 466"/>
                <a:gd name="T8" fmla="*/ 128 w 466"/>
                <a:gd name="T9" fmla="*/ 284 h 466"/>
                <a:gd name="T10" fmla="*/ 160 w 466"/>
                <a:gd name="T11" fmla="*/ 324 h 466"/>
                <a:gd name="T12" fmla="*/ 207 w 466"/>
                <a:gd name="T13" fmla="*/ 346 h 466"/>
                <a:gd name="T14" fmla="*/ 259 w 466"/>
                <a:gd name="T15" fmla="*/ 346 h 466"/>
                <a:gd name="T16" fmla="*/ 306 w 466"/>
                <a:gd name="T17" fmla="*/ 324 h 466"/>
                <a:gd name="T18" fmla="*/ 338 w 466"/>
                <a:gd name="T19" fmla="*/ 284 h 466"/>
                <a:gd name="T20" fmla="*/ 349 w 466"/>
                <a:gd name="T21" fmla="*/ 233 h 466"/>
                <a:gd name="T22" fmla="*/ 338 w 466"/>
                <a:gd name="T23" fmla="*/ 182 h 466"/>
                <a:gd name="T24" fmla="*/ 306 w 466"/>
                <a:gd name="T25" fmla="*/ 142 h 466"/>
                <a:gd name="T26" fmla="*/ 259 w 466"/>
                <a:gd name="T27" fmla="*/ 120 h 466"/>
                <a:gd name="T28" fmla="*/ 233 w 466"/>
                <a:gd name="T29" fmla="*/ 0 h 466"/>
                <a:gd name="T30" fmla="*/ 306 w 466"/>
                <a:gd name="T31" fmla="*/ 12 h 466"/>
                <a:gd name="T32" fmla="*/ 370 w 466"/>
                <a:gd name="T33" fmla="*/ 45 h 466"/>
                <a:gd name="T34" fmla="*/ 420 w 466"/>
                <a:gd name="T35" fmla="*/ 95 h 466"/>
                <a:gd name="T36" fmla="*/ 454 w 466"/>
                <a:gd name="T37" fmla="*/ 159 h 466"/>
                <a:gd name="T38" fmla="*/ 466 w 466"/>
                <a:gd name="T39" fmla="*/ 233 h 466"/>
                <a:gd name="T40" fmla="*/ 454 w 466"/>
                <a:gd name="T41" fmla="*/ 306 h 466"/>
                <a:gd name="T42" fmla="*/ 420 w 466"/>
                <a:gd name="T43" fmla="*/ 370 h 466"/>
                <a:gd name="T44" fmla="*/ 370 w 466"/>
                <a:gd name="T45" fmla="*/ 421 h 466"/>
                <a:gd name="T46" fmla="*/ 306 w 466"/>
                <a:gd name="T47" fmla="*/ 454 h 466"/>
                <a:gd name="T48" fmla="*/ 233 w 466"/>
                <a:gd name="T49" fmla="*/ 466 h 466"/>
                <a:gd name="T50" fmla="*/ 160 w 466"/>
                <a:gd name="T51" fmla="*/ 454 h 466"/>
                <a:gd name="T52" fmla="*/ 96 w 466"/>
                <a:gd name="T53" fmla="*/ 421 h 466"/>
                <a:gd name="T54" fmla="*/ 46 w 466"/>
                <a:gd name="T55" fmla="*/ 370 h 466"/>
                <a:gd name="T56" fmla="*/ 12 w 466"/>
                <a:gd name="T57" fmla="*/ 306 h 466"/>
                <a:gd name="T58" fmla="*/ 0 w 466"/>
                <a:gd name="T59" fmla="*/ 233 h 466"/>
                <a:gd name="T60" fmla="*/ 12 w 466"/>
                <a:gd name="T61" fmla="*/ 159 h 466"/>
                <a:gd name="T62" fmla="*/ 46 w 466"/>
                <a:gd name="T63" fmla="*/ 95 h 466"/>
                <a:gd name="T64" fmla="*/ 96 w 466"/>
                <a:gd name="T65" fmla="*/ 45 h 466"/>
                <a:gd name="T66" fmla="*/ 160 w 466"/>
                <a:gd name="T67" fmla="*/ 12 h 466"/>
                <a:gd name="T68" fmla="*/ 233 w 466"/>
                <a:gd name="T6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6" h="466">
                  <a:moveTo>
                    <a:pt x="233" y="117"/>
                  </a:moveTo>
                  <a:lnTo>
                    <a:pt x="207" y="120"/>
                  </a:lnTo>
                  <a:lnTo>
                    <a:pt x="182" y="128"/>
                  </a:lnTo>
                  <a:lnTo>
                    <a:pt x="160" y="142"/>
                  </a:lnTo>
                  <a:lnTo>
                    <a:pt x="142" y="160"/>
                  </a:lnTo>
                  <a:lnTo>
                    <a:pt x="128" y="182"/>
                  </a:lnTo>
                  <a:lnTo>
                    <a:pt x="120" y="206"/>
                  </a:lnTo>
                  <a:lnTo>
                    <a:pt x="117" y="233"/>
                  </a:lnTo>
                  <a:lnTo>
                    <a:pt x="120" y="259"/>
                  </a:lnTo>
                  <a:lnTo>
                    <a:pt x="128" y="284"/>
                  </a:lnTo>
                  <a:lnTo>
                    <a:pt x="142" y="306"/>
                  </a:lnTo>
                  <a:lnTo>
                    <a:pt x="160" y="324"/>
                  </a:lnTo>
                  <a:lnTo>
                    <a:pt x="182" y="338"/>
                  </a:lnTo>
                  <a:lnTo>
                    <a:pt x="207" y="346"/>
                  </a:lnTo>
                  <a:lnTo>
                    <a:pt x="233" y="349"/>
                  </a:lnTo>
                  <a:lnTo>
                    <a:pt x="259" y="346"/>
                  </a:lnTo>
                  <a:lnTo>
                    <a:pt x="284" y="338"/>
                  </a:lnTo>
                  <a:lnTo>
                    <a:pt x="306" y="324"/>
                  </a:lnTo>
                  <a:lnTo>
                    <a:pt x="324" y="306"/>
                  </a:lnTo>
                  <a:lnTo>
                    <a:pt x="338" y="284"/>
                  </a:lnTo>
                  <a:lnTo>
                    <a:pt x="346" y="259"/>
                  </a:lnTo>
                  <a:lnTo>
                    <a:pt x="349" y="233"/>
                  </a:lnTo>
                  <a:lnTo>
                    <a:pt x="346" y="206"/>
                  </a:lnTo>
                  <a:lnTo>
                    <a:pt x="338" y="182"/>
                  </a:lnTo>
                  <a:lnTo>
                    <a:pt x="324" y="160"/>
                  </a:lnTo>
                  <a:lnTo>
                    <a:pt x="306" y="142"/>
                  </a:lnTo>
                  <a:lnTo>
                    <a:pt x="284" y="128"/>
                  </a:lnTo>
                  <a:lnTo>
                    <a:pt x="259" y="120"/>
                  </a:lnTo>
                  <a:lnTo>
                    <a:pt x="233" y="117"/>
                  </a:lnTo>
                  <a:close/>
                  <a:moveTo>
                    <a:pt x="233" y="0"/>
                  </a:moveTo>
                  <a:lnTo>
                    <a:pt x="271" y="3"/>
                  </a:lnTo>
                  <a:lnTo>
                    <a:pt x="306" y="12"/>
                  </a:lnTo>
                  <a:lnTo>
                    <a:pt x="340" y="27"/>
                  </a:lnTo>
                  <a:lnTo>
                    <a:pt x="370" y="45"/>
                  </a:lnTo>
                  <a:lnTo>
                    <a:pt x="397" y="68"/>
                  </a:lnTo>
                  <a:lnTo>
                    <a:pt x="420" y="95"/>
                  </a:lnTo>
                  <a:lnTo>
                    <a:pt x="439" y="126"/>
                  </a:lnTo>
                  <a:lnTo>
                    <a:pt x="454" y="159"/>
                  </a:lnTo>
                  <a:lnTo>
                    <a:pt x="462" y="195"/>
                  </a:lnTo>
                  <a:lnTo>
                    <a:pt x="466" y="233"/>
                  </a:lnTo>
                  <a:lnTo>
                    <a:pt x="462" y="271"/>
                  </a:lnTo>
                  <a:lnTo>
                    <a:pt x="454" y="306"/>
                  </a:lnTo>
                  <a:lnTo>
                    <a:pt x="439" y="340"/>
                  </a:lnTo>
                  <a:lnTo>
                    <a:pt x="420" y="370"/>
                  </a:lnTo>
                  <a:lnTo>
                    <a:pt x="397" y="398"/>
                  </a:lnTo>
                  <a:lnTo>
                    <a:pt x="370" y="421"/>
                  </a:lnTo>
                  <a:lnTo>
                    <a:pt x="340" y="440"/>
                  </a:lnTo>
                  <a:lnTo>
                    <a:pt x="306" y="454"/>
                  </a:lnTo>
                  <a:lnTo>
                    <a:pt x="271" y="462"/>
                  </a:lnTo>
                  <a:lnTo>
                    <a:pt x="233" y="466"/>
                  </a:lnTo>
                  <a:lnTo>
                    <a:pt x="195" y="462"/>
                  </a:lnTo>
                  <a:lnTo>
                    <a:pt x="160" y="454"/>
                  </a:lnTo>
                  <a:lnTo>
                    <a:pt x="126" y="440"/>
                  </a:lnTo>
                  <a:lnTo>
                    <a:pt x="96" y="421"/>
                  </a:lnTo>
                  <a:lnTo>
                    <a:pt x="69" y="398"/>
                  </a:lnTo>
                  <a:lnTo>
                    <a:pt x="46" y="370"/>
                  </a:lnTo>
                  <a:lnTo>
                    <a:pt x="27" y="340"/>
                  </a:lnTo>
                  <a:lnTo>
                    <a:pt x="12" y="306"/>
                  </a:lnTo>
                  <a:lnTo>
                    <a:pt x="4" y="271"/>
                  </a:lnTo>
                  <a:lnTo>
                    <a:pt x="0" y="233"/>
                  </a:lnTo>
                  <a:lnTo>
                    <a:pt x="4" y="195"/>
                  </a:lnTo>
                  <a:lnTo>
                    <a:pt x="12" y="159"/>
                  </a:lnTo>
                  <a:lnTo>
                    <a:pt x="27" y="126"/>
                  </a:lnTo>
                  <a:lnTo>
                    <a:pt x="46" y="95"/>
                  </a:lnTo>
                  <a:lnTo>
                    <a:pt x="69" y="68"/>
                  </a:lnTo>
                  <a:lnTo>
                    <a:pt x="96" y="45"/>
                  </a:lnTo>
                  <a:lnTo>
                    <a:pt x="126" y="27"/>
                  </a:lnTo>
                  <a:lnTo>
                    <a:pt x="160" y="12"/>
                  </a:lnTo>
                  <a:lnTo>
                    <a:pt x="195" y="3"/>
                  </a:lnTo>
                  <a:lnTo>
                    <a:pt x="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229"/>
            <p:cNvSpPr>
              <a:spLocks/>
            </p:cNvSpPr>
            <p:nvPr/>
          </p:nvSpPr>
          <p:spPr bwMode="auto">
            <a:xfrm>
              <a:off x="962025" y="2716213"/>
              <a:ext cx="55562" cy="19050"/>
            </a:xfrm>
            <a:custGeom>
              <a:avLst/>
              <a:gdLst>
                <a:gd name="T0" fmla="*/ 58 w 349"/>
                <a:gd name="T1" fmla="*/ 0 h 116"/>
                <a:gd name="T2" fmla="*/ 291 w 349"/>
                <a:gd name="T3" fmla="*/ 0 h 116"/>
                <a:gd name="T4" fmla="*/ 309 w 349"/>
                <a:gd name="T5" fmla="*/ 3 h 116"/>
                <a:gd name="T6" fmla="*/ 325 w 349"/>
                <a:gd name="T7" fmla="*/ 11 h 116"/>
                <a:gd name="T8" fmla="*/ 338 w 349"/>
                <a:gd name="T9" fmla="*/ 23 h 116"/>
                <a:gd name="T10" fmla="*/ 346 w 349"/>
                <a:gd name="T11" fmla="*/ 40 h 116"/>
                <a:gd name="T12" fmla="*/ 349 w 349"/>
                <a:gd name="T13" fmla="*/ 58 h 116"/>
                <a:gd name="T14" fmla="*/ 346 w 349"/>
                <a:gd name="T15" fmla="*/ 76 h 116"/>
                <a:gd name="T16" fmla="*/ 338 w 349"/>
                <a:gd name="T17" fmla="*/ 92 h 116"/>
                <a:gd name="T18" fmla="*/ 325 w 349"/>
                <a:gd name="T19" fmla="*/ 104 h 116"/>
                <a:gd name="T20" fmla="*/ 309 w 349"/>
                <a:gd name="T21" fmla="*/ 113 h 116"/>
                <a:gd name="T22" fmla="*/ 291 w 349"/>
                <a:gd name="T23" fmla="*/ 116 h 116"/>
                <a:gd name="T24" fmla="*/ 58 w 349"/>
                <a:gd name="T25" fmla="*/ 116 h 116"/>
                <a:gd name="T26" fmla="*/ 40 w 349"/>
                <a:gd name="T27" fmla="*/ 113 h 116"/>
                <a:gd name="T28" fmla="*/ 23 w 349"/>
                <a:gd name="T29" fmla="*/ 104 h 116"/>
                <a:gd name="T30" fmla="*/ 12 w 349"/>
                <a:gd name="T31" fmla="*/ 92 h 116"/>
                <a:gd name="T32" fmla="*/ 3 w 349"/>
                <a:gd name="T33" fmla="*/ 76 h 116"/>
                <a:gd name="T34" fmla="*/ 0 w 349"/>
                <a:gd name="T35" fmla="*/ 58 h 116"/>
                <a:gd name="T36" fmla="*/ 3 w 349"/>
                <a:gd name="T37" fmla="*/ 40 h 116"/>
                <a:gd name="T38" fmla="*/ 12 w 349"/>
                <a:gd name="T39" fmla="*/ 23 h 116"/>
                <a:gd name="T40" fmla="*/ 23 w 349"/>
                <a:gd name="T41" fmla="*/ 11 h 116"/>
                <a:gd name="T42" fmla="*/ 40 w 349"/>
                <a:gd name="T43" fmla="*/ 3 h 116"/>
                <a:gd name="T44" fmla="*/ 58 w 349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116">
                  <a:moveTo>
                    <a:pt x="58" y="0"/>
                  </a:moveTo>
                  <a:lnTo>
                    <a:pt x="291" y="0"/>
                  </a:lnTo>
                  <a:lnTo>
                    <a:pt x="309" y="3"/>
                  </a:lnTo>
                  <a:lnTo>
                    <a:pt x="325" y="11"/>
                  </a:lnTo>
                  <a:lnTo>
                    <a:pt x="338" y="23"/>
                  </a:lnTo>
                  <a:lnTo>
                    <a:pt x="346" y="40"/>
                  </a:lnTo>
                  <a:lnTo>
                    <a:pt x="349" y="58"/>
                  </a:lnTo>
                  <a:lnTo>
                    <a:pt x="346" y="76"/>
                  </a:lnTo>
                  <a:lnTo>
                    <a:pt x="338" y="92"/>
                  </a:lnTo>
                  <a:lnTo>
                    <a:pt x="325" y="104"/>
                  </a:lnTo>
                  <a:lnTo>
                    <a:pt x="309" y="113"/>
                  </a:lnTo>
                  <a:lnTo>
                    <a:pt x="291" y="116"/>
                  </a:lnTo>
                  <a:lnTo>
                    <a:pt x="58" y="116"/>
                  </a:lnTo>
                  <a:lnTo>
                    <a:pt x="40" y="113"/>
                  </a:lnTo>
                  <a:lnTo>
                    <a:pt x="23" y="104"/>
                  </a:lnTo>
                  <a:lnTo>
                    <a:pt x="12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3"/>
                  </a:lnTo>
                  <a:lnTo>
                    <a:pt x="23" y="11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230"/>
            <p:cNvSpPr>
              <a:spLocks/>
            </p:cNvSpPr>
            <p:nvPr/>
          </p:nvSpPr>
          <p:spPr bwMode="auto">
            <a:xfrm>
              <a:off x="1027113" y="2716213"/>
              <a:ext cx="28575" cy="19050"/>
            </a:xfrm>
            <a:custGeom>
              <a:avLst/>
              <a:gdLst>
                <a:gd name="T0" fmla="*/ 59 w 175"/>
                <a:gd name="T1" fmla="*/ 0 h 116"/>
                <a:gd name="T2" fmla="*/ 117 w 175"/>
                <a:gd name="T3" fmla="*/ 0 h 116"/>
                <a:gd name="T4" fmla="*/ 135 w 175"/>
                <a:gd name="T5" fmla="*/ 3 h 116"/>
                <a:gd name="T6" fmla="*/ 151 w 175"/>
                <a:gd name="T7" fmla="*/ 11 h 116"/>
                <a:gd name="T8" fmla="*/ 163 w 175"/>
                <a:gd name="T9" fmla="*/ 23 h 116"/>
                <a:gd name="T10" fmla="*/ 172 w 175"/>
                <a:gd name="T11" fmla="*/ 40 h 116"/>
                <a:gd name="T12" fmla="*/ 175 w 175"/>
                <a:gd name="T13" fmla="*/ 58 h 116"/>
                <a:gd name="T14" fmla="*/ 172 w 175"/>
                <a:gd name="T15" fmla="*/ 76 h 116"/>
                <a:gd name="T16" fmla="*/ 163 w 175"/>
                <a:gd name="T17" fmla="*/ 92 h 116"/>
                <a:gd name="T18" fmla="*/ 151 w 175"/>
                <a:gd name="T19" fmla="*/ 104 h 116"/>
                <a:gd name="T20" fmla="*/ 135 w 175"/>
                <a:gd name="T21" fmla="*/ 113 h 116"/>
                <a:gd name="T22" fmla="*/ 117 w 175"/>
                <a:gd name="T23" fmla="*/ 116 h 116"/>
                <a:gd name="T24" fmla="*/ 59 w 175"/>
                <a:gd name="T25" fmla="*/ 116 h 116"/>
                <a:gd name="T26" fmla="*/ 41 w 175"/>
                <a:gd name="T27" fmla="*/ 113 h 116"/>
                <a:gd name="T28" fmla="*/ 24 w 175"/>
                <a:gd name="T29" fmla="*/ 104 h 116"/>
                <a:gd name="T30" fmla="*/ 11 w 175"/>
                <a:gd name="T31" fmla="*/ 92 h 116"/>
                <a:gd name="T32" fmla="*/ 4 w 175"/>
                <a:gd name="T33" fmla="*/ 76 h 116"/>
                <a:gd name="T34" fmla="*/ 0 w 175"/>
                <a:gd name="T35" fmla="*/ 58 h 116"/>
                <a:gd name="T36" fmla="*/ 4 w 175"/>
                <a:gd name="T37" fmla="*/ 40 h 116"/>
                <a:gd name="T38" fmla="*/ 11 w 175"/>
                <a:gd name="T39" fmla="*/ 23 h 116"/>
                <a:gd name="T40" fmla="*/ 24 w 175"/>
                <a:gd name="T41" fmla="*/ 11 h 116"/>
                <a:gd name="T42" fmla="*/ 41 w 175"/>
                <a:gd name="T43" fmla="*/ 3 h 116"/>
                <a:gd name="T44" fmla="*/ 59 w 175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116">
                  <a:moveTo>
                    <a:pt x="59" y="0"/>
                  </a:moveTo>
                  <a:lnTo>
                    <a:pt x="117" y="0"/>
                  </a:lnTo>
                  <a:lnTo>
                    <a:pt x="135" y="3"/>
                  </a:lnTo>
                  <a:lnTo>
                    <a:pt x="151" y="11"/>
                  </a:lnTo>
                  <a:lnTo>
                    <a:pt x="163" y="23"/>
                  </a:lnTo>
                  <a:lnTo>
                    <a:pt x="172" y="40"/>
                  </a:lnTo>
                  <a:lnTo>
                    <a:pt x="175" y="58"/>
                  </a:lnTo>
                  <a:lnTo>
                    <a:pt x="172" y="76"/>
                  </a:lnTo>
                  <a:lnTo>
                    <a:pt x="163" y="92"/>
                  </a:lnTo>
                  <a:lnTo>
                    <a:pt x="151" y="104"/>
                  </a:lnTo>
                  <a:lnTo>
                    <a:pt x="135" y="113"/>
                  </a:lnTo>
                  <a:lnTo>
                    <a:pt x="117" y="116"/>
                  </a:lnTo>
                  <a:lnTo>
                    <a:pt x="59" y="116"/>
                  </a:lnTo>
                  <a:lnTo>
                    <a:pt x="41" y="113"/>
                  </a:lnTo>
                  <a:lnTo>
                    <a:pt x="24" y="104"/>
                  </a:lnTo>
                  <a:lnTo>
                    <a:pt x="11" y="92"/>
                  </a:lnTo>
                  <a:lnTo>
                    <a:pt x="4" y="76"/>
                  </a:lnTo>
                  <a:lnTo>
                    <a:pt x="0" y="58"/>
                  </a:lnTo>
                  <a:lnTo>
                    <a:pt x="4" y="40"/>
                  </a:lnTo>
                  <a:lnTo>
                    <a:pt x="11" y="23"/>
                  </a:lnTo>
                  <a:lnTo>
                    <a:pt x="24" y="11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231"/>
            <p:cNvSpPr>
              <a:spLocks/>
            </p:cNvSpPr>
            <p:nvPr/>
          </p:nvSpPr>
          <p:spPr bwMode="auto">
            <a:xfrm>
              <a:off x="1238250" y="2728913"/>
              <a:ext cx="47625" cy="157163"/>
            </a:xfrm>
            <a:custGeom>
              <a:avLst/>
              <a:gdLst>
                <a:gd name="T0" fmla="*/ 58 w 296"/>
                <a:gd name="T1" fmla="*/ 0 h 986"/>
                <a:gd name="T2" fmla="*/ 73 w 296"/>
                <a:gd name="T3" fmla="*/ 2 h 986"/>
                <a:gd name="T4" fmla="*/ 87 w 296"/>
                <a:gd name="T5" fmla="*/ 7 h 986"/>
                <a:gd name="T6" fmla="*/ 99 w 296"/>
                <a:gd name="T7" fmla="*/ 16 h 986"/>
                <a:gd name="T8" fmla="*/ 141 w 296"/>
                <a:gd name="T9" fmla="*/ 62 h 986"/>
                <a:gd name="T10" fmla="*/ 176 w 296"/>
                <a:gd name="T11" fmla="*/ 111 h 986"/>
                <a:gd name="T12" fmla="*/ 208 w 296"/>
                <a:gd name="T13" fmla="*/ 160 h 986"/>
                <a:gd name="T14" fmla="*/ 235 w 296"/>
                <a:gd name="T15" fmla="*/ 213 h 986"/>
                <a:gd name="T16" fmla="*/ 257 w 296"/>
                <a:gd name="T17" fmla="*/ 267 h 986"/>
                <a:gd name="T18" fmla="*/ 274 w 296"/>
                <a:gd name="T19" fmla="*/ 322 h 986"/>
                <a:gd name="T20" fmla="*/ 286 w 296"/>
                <a:gd name="T21" fmla="*/ 379 h 986"/>
                <a:gd name="T22" fmla="*/ 294 w 296"/>
                <a:gd name="T23" fmla="*/ 436 h 986"/>
                <a:gd name="T24" fmla="*/ 296 w 296"/>
                <a:gd name="T25" fmla="*/ 493 h 986"/>
                <a:gd name="T26" fmla="*/ 294 w 296"/>
                <a:gd name="T27" fmla="*/ 551 h 986"/>
                <a:gd name="T28" fmla="*/ 286 w 296"/>
                <a:gd name="T29" fmla="*/ 608 h 986"/>
                <a:gd name="T30" fmla="*/ 274 w 296"/>
                <a:gd name="T31" fmla="*/ 664 h 986"/>
                <a:gd name="T32" fmla="*/ 257 w 296"/>
                <a:gd name="T33" fmla="*/ 720 h 986"/>
                <a:gd name="T34" fmla="*/ 235 w 296"/>
                <a:gd name="T35" fmla="*/ 774 h 986"/>
                <a:gd name="T36" fmla="*/ 208 w 296"/>
                <a:gd name="T37" fmla="*/ 825 h 986"/>
                <a:gd name="T38" fmla="*/ 176 w 296"/>
                <a:gd name="T39" fmla="*/ 876 h 986"/>
                <a:gd name="T40" fmla="*/ 141 w 296"/>
                <a:gd name="T41" fmla="*/ 924 h 986"/>
                <a:gd name="T42" fmla="*/ 99 w 296"/>
                <a:gd name="T43" fmla="*/ 969 h 986"/>
                <a:gd name="T44" fmla="*/ 87 w 296"/>
                <a:gd name="T45" fmla="*/ 979 h 986"/>
                <a:gd name="T46" fmla="*/ 73 w 296"/>
                <a:gd name="T47" fmla="*/ 984 h 986"/>
                <a:gd name="T48" fmla="*/ 58 w 296"/>
                <a:gd name="T49" fmla="*/ 986 h 986"/>
                <a:gd name="T50" fmla="*/ 43 w 296"/>
                <a:gd name="T51" fmla="*/ 984 h 986"/>
                <a:gd name="T52" fmla="*/ 28 w 296"/>
                <a:gd name="T53" fmla="*/ 979 h 986"/>
                <a:gd name="T54" fmla="*/ 17 w 296"/>
                <a:gd name="T55" fmla="*/ 969 h 986"/>
                <a:gd name="T56" fmla="*/ 7 w 296"/>
                <a:gd name="T57" fmla="*/ 957 h 986"/>
                <a:gd name="T58" fmla="*/ 1 w 296"/>
                <a:gd name="T59" fmla="*/ 943 h 986"/>
                <a:gd name="T60" fmla="*/ 0 w 296"/>
                <a:gd name="T61" fmla="*/ 928 h 986"/>
                <a:gd name="T62" fmla="*/ 1 w 296"/>
                <a:gd name="T63" fmla="*/ 913 h 986"/>
                <a:gd name="T64" fmla="*/ 7 w 296"/>
                <a:gd name="T65" fmla="*/ 900 h 986"/>
                <a:gd name="T66" fmla="*/ 17 w 296"/>
                <a:gd name="T67" fmla="*/ 887 h 986"/>
                <a:gd name="T68" fmla="*/ 55 w 296"/>
                <a:gd name="T69" fmla="*/ 845 h 986"/>
                <a:gd name="T70" fmla="*/ 88 w 296"/>
                <a:gd name="T71" fmla="*/ 800 h 986"/>
                <a:gd name="T72" fmla="*/ 116 w 296"/>
                <a:gd name="T73" fmla="*/ 753 h 986"/>
                <a:gd name="T74" fmla="*/ 138 w 296"/>
                <a:gd name="T75" fmla="*/ 703 h 986"/>
                <a:gd name="T76" fmla="*/ 156 w 296"/>
                <a:gd name="T77" fmla="*/ 652 h 986"/>
                <a:gd name="T78" fmla="*/ 169 w 296"/>
                <a:gd name="T79" fmla="*/ 599 h 986"/>
                <a:gd name="T80" fmla="*/ 176 w 296"/>
                <a:gd name="T81" fmla="*/ 546 h 986"/>
                <a:gd name="T82" fmla="*/ 180 w 296"/>
                <a:gd name="T83" fmla="*/ 493 h 986"/>
                <a:gd name="T84" fmla="*/ 176 w 296"/>
                <a:gd name="T85" fmla="*/ 439 h 986"/>
                <a:gd name="T86" fmla="*/ 169 w 296"/>
                <a:gd name="T87" fmla="*/ 387 h 986"/>
                <a:gd name="T88" fmla="*/ 156 w 296"/>
                <a:gd name="T89" fmla="*/ 334 h 986"/>
                <a:gd name="T90" fmla="*/ 138 w 296"/>
                <a:gd name="T91" fmla="*/ 283 h 986"/>
                <a:gd name="T92" fmla="*/ 116 w 296"/>
                <a:gd name="T93" fmla="*/ 233 h 986"/>
                <a:gd name="T94" fmla="*/ 88 w 296"/>
                <a:gd name="T95" fmla="*/ 187 h 986"/>
                <a:gd name="T96" fmla="*/ 55 w 296"/>
                <a:gd name="T97" fmla="*/ 141 h 986"/>
                <a:gd name="T98" fmla="*/ 17 w 296"/>
                <a:gd name="T99" fmla="*/ 99 h 986"/>
                <a:gd name="T100" fmla="*/ 7 w 296"/>
                <a:gd name="T101" fmla="*/ 86 h 986"/>
                <a:gd name="T102" fmla="*/ 1 w 296"/>
                <a:gd name="T103" fmla="*/ 73 h 986"/>
                <a:gd name="T104" fmla="*/ 0 w 296"/>
                <a:gd name="T105" fmla="*/ 58 h 986"/>
                <a:gd name="T106" fmla="*/ 1 w 296"/>
                <a:gd name="T107" fmla="*/ 43 h 986"/>
                <a:gd name="T108" fmla="*/ 7 w 296"/>
                <a:gd name="T109" fmla="*/ 29 h 986"/>
                <a:gd name="T110" fmla="*/ 17 w 296"/>
                <a:gd name="T111" fmla="*/ 16 h 986"/>
                <a:gd name="T112" fmla="*/ 28 w 296"/>
                <a:gd name="T113" fmla="*/ 7 h 986"/>
                <a:gd name="T114" fmla="*/ 43 w 296"/>
                <a:gd name="T115" fmla="*/ 2 h 986"/>
                <a:gd name="T116" fmla="*/ 58 w 296"/>
                <a:gd name="T117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" h="986">
                  <a:moveTo>
                    <a:pt x="58" y="0"/>
                  </a:moveTo>
                  <a:lnTo>
                    <a:pt x="73" y="2"/>
                  </a:lnTo>
                  <a:lnTo>
                    <a:pt x="87" y="7"/>
                  </a:lnTo>
                  <a:lnTo>
                    <a:pt x="99" y="16"/>
                  </a:lnTo>
                  <a:lnTo>
                    <a:pt x="141" y="62"/>
                  </a:lnTo>
                  <a:lnTo>
                    <a:pt x="176" y="111"/>
                  </a:lnTo>
                  <a:lnTo>
                    <a:pt x="208" y="160"/>
                  </a:lnTo>
                  <a:lnTo>
                    <a:pt x="235" y="213"/>
                  </a:lnTo>
                  <a:lnTo>
                    <a:pt x="257" y="267"/>
                  </a:lnTo>
                  <a:lnTo>
                    <a:pt x="274" y="322"/>
                  </a:lnTo>
                  <a:lnTo>
                    <a:pt x="286" y="379"/>
                  </a:lnTo>
                  <a:lnTo>
                    <a:pt x="294" y="436"/>
                  </a:lnTo>
                  <a:lnTo>
                    <a:pt x="296" y="493"/>
                  </a:lnTo>
                  <a:lnTo>
                    <a:pt x="294" y="551"/>
                  </a:lnTo>
                  <a:lnTo>
                    <a:pt x="286" y="608"/>
                  </a:lnTo>
                  <a:lnTo>
                    <a:pt x="274" y="664"/>
                  </a:lnTo>
                  <a:lnTo>
                    <a:pt x="257" y="720"/>
                  </a:lnTo>
                  <a:lnTo>
                    <a:pt x="235" y="774"/>
                  </a:lnTo>
                  <a:lnTo>
                    <a:pt x="208" y="825"/>
                  </a:lnTo>
                  <a:lnTo>
                    <a:pt x="176" y="876"/>
                  </a:lnTo>
                  <a:lnTo>
                    <a:pt x="141" y="924"/>
                  </a:lnTo>
                  <a:lnTo>
                    <a:pt x="99" y="969"/>
                  </a:lnTo>
                  <a:lnTo>
                    <a:pt x="87" y="979"/>
                  </a:lnTo>
                  <a:lnTo>
                    <a:pt x="73" y="984"/>
                  </a:lnTo>
                  <a:lnTo>
                    <a:pt x="58" y="986"/>
                  </a:lnTo>
                  <a:lnTo>
                    <a:pt x="43" y="984"/>
                  </a:lnTo>
                  <a:lnTo>
                    <a:pt x="28" y="979"/>
                  </a:lnTo>
                  <a:lnTo>
                    <a:pt x="17" y="969"/>
                  </a:lnTo>
                  <a:lnTo>
                    <a:pt x="7" y="957"/>
                  </a:lnTo>
                  <a:lnTo>
                    <a:pt x="1" y="943"/>
                  </a:lnTo>
                  <a:lnTo>
                    <a:pt x="0" y="928"/>
                  </a:lnTo>
                  <a:lnTo>
                    <a:pt x="1" y="913"/>
                  </a:lnTo>
                  <a:lnTo>
                    <a:pt x="7" y="900"/>
                  </a:lnTo>
                  <a:lnTo>
                    <a:pt x="17" y="887"/>
                  </a:lnTo>
                  <a:lnTo>
                    <a:pt x="55" y="845"/>
                  </a:lnTo>
                  <a:lnTo>
                    <a:pt x="88" y="800"/>
                  </a:lnTo>
                  <a:lnTo>
                    <a:pt x="116" y="753"/>
                  </a:lnTo>
                  <a:lnTo>
                    <a:pt x="138" y="703"/>
                  </a:lnTo>
                  <a:lnTo>
                    <a:pt x="156" y="652"/>
                  </a:lnTo>
                  <a:lnTo>
                    <a:pt x="169" y="599"/>
                  </a:lnTo>
                  <a:lnTo>
                    <a:pt x="176" y="546"/>
                  </a:lnTo>
                  <a:lnTo>
                    <a:pt x="180" y="493"/>
                  </a:lnTo>
                  <a:lnTo>
                    <a:pt x="176" y="439"/>
                  </a:lnTo>
                  <a:lnTo>
                    <a:pt x="169" y="387"/>
                  </a:lnTo>
                  <a:lnTo>
                    <a:pt x="156" y="334"/>
                  </a:lnTo>
                  <a:lnTo>
                    <a:pt x="138" y="283"/>
                  </a:lnTo>
                  <a:lnTo>
                    <a:pt x="116" y="233"/>
                  </a:lnTo>
                  <a:lnTo>
                    <a:pt x="88" y="187"/>
                  </a:lnTo>
                  <a:lnTo>
                    <a:pt x="55" y="141"/>
                  </a:lnTo>
                  <a:lnTo>
                    <a:pt x="17" y="99"/>
                  </a:lnTo>
                  <a:lnTo>
                    <a:pt x="7" y="86"/>
                  </a:lnTo>
                  <a:lnTo>
                    <a:pt x="1" y="73"/>
                  </a:lnTo>
                  <a:lnTo>
                    <a:pt x="0" y="58"/>
                  </a:lnTo>
                  <a:lnTo>
                    <a:pt x="1" y="43"/>
                  </a:lnTo>
                  <a:lnTo>
                    <a:pt x="7" y="29"/>
                  </a:lnTo>
                  <a:lnTo>
                    <a:pt x="17" y="16"/>
                  </a:lnTo>
                  <a:lnTo>
                    <a:pt x="28" y="7"/>
                  </a:lnTo>
                  <a:lnTo>
                    <a:pt x="43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232"/>
            <p:cNvSpPr>
              <a:spLocks/>
            </p:cNvSpPr>
            <p:nvPr/>
          </p:nvSpPr>
          <p:spPr bwMode="auto">
            <a:xfrm>
              <a:off x="1200150" y="2749550"/>
              <a:ext cx="38100" cy="117475"/>
            </a:xfrm>
            <a:custGeom>
              <a:avLst/>
              <a:gdLst>
                <a:gd name="T0" fmla="*/ 58 w 245"/>
                <a:gd name="T1" fmla="*/ 0 h 738"/>
                <a:gd name="T2" fmla="*/ 72 w 245"/>
                <a:gd name="T3" fmla="*/ 2 h 738"/>
                <a:gd name="T4" fmla="*/ 86 w 245"/>
                <a:gd name="T5" fmla="*/ 8 h 738"/>
                <a:gd name="T6" fmla="*/ 99 w 245"/>
                <a:gd name="T7" fmla="*/ 18 h 738"/>
                <a:gd name="T8" fmla="*/ 132 w 245"/>
                <a:gd name="T9" fmla="*/ 54 h 738"/>
                <a:gd name="T10" fmla="*/ 161 w 245"/>
                <a:gd name="T11" fmla="*/ 93 h 738"/>
                <a:gd name="T12" fmla="*/ 187 w 245"/>
                <a:gd name="T13" fmla="*/ 135 h 738"/>
                <a:gd name="T14" fmla="*/ 207 w 245"/>
                <a:gd name="T15" fmla="*/ 178 h 738"/>
                <a:gd name="T16" fmla="*/ 223 w 245"/>
                <a:gd name="T17" fmla="*/ 224 h 738"/>
                <a:gd name="T18" fmla="*/ 235 w 245"/>
                <a:gd name="T19" fmla="*/ 272 h 738"/>
                <a:gd name="T20" fmla="*/ 242 w 245"/>
                <a:gd name="T21" fmla="*/ 320 h 738"/>
                <a:gd name="T22" fmla="*/ 245 w 245"/>
                <a:gd name="T23" fmla="*/ 370 h 738"/>
                <a:gd name="T24" fmla="*/ 242 w 245"/>
                <a:gd name="T25" fmla="*/ 419 h 738"/>
                <a:gd name="T26" fmla="*/ 235 w 245"/>
                <a:gd name="T27" fmla="*/ 467 h 738"/>
                <a:gd name="T28" fmla="*/ 223 w 245"/>
                <a:gd name="T29" fmla="*/ 515 h 738"/>
                <a:gd name="T30" fmla="*/ 207 w 245"/>
                <a:gd name="T31" fmla="*/ 560 h 738"/>
                <a:gd name="T32" fmla="*/ 187 w 245"/>
                <a:gd name="T33" fmla="*/ 604 h 738"/>
                <a:gd name="T34" fmla="*/ 161 w 245"/>
                <a:gd name="T35" fmla="*/ 645 h 738"/>
                <a:gd name="T36" fmla="*/ 132 w 245"/>
                <a:gd name="T37" fmla="*/ 685 h 738"/>
                <a:gd name="T38" fmla="*/ 99 w 245"/>
                <a:gd name="T39" fmla="*/ 721 h 738"/>
                <a:gd name="T40" fmla="*/ 86 w 245"/>
                <a:gd name="T41" fmla="*/ 731 h 738"/>
                <a:gd name="T42" fmla="*/ 72 w 245"/>
                <a:gd name="T43" fmla="*/ 737 h 738"/>
                <a:gd name="T44" fmla="*/ 58 w 245"/>
                <a:gd name="T45" fmla="*/ 738 h 738"/>
                <a:gd name="T46" fmla="*/ 43 w 245"/>
                <a:gd name="T47" fmla="*/ 737 h 738"/>
                <a:gd name="T48" fmla="*/ 29 w 245"/>
                <a:gd name="T49" fmla="*/ 731 h 738"/>
                <a:gd name="T50" fmla="*/ 16 w 245"/>
                <a:gd name="T51" fmla="*/ 721 h 738"/>
                <a:gd name="T52" fmla="*/ 7 w 245"/>
                <a:gd name="T53" fmla="*/ 709 h 738"/>
                <a:gd name="T54" fmla="*/ 2 w 245"/>
                <a:gd name="T55" fmla="*/ 695 h 738"/>
                <a:gd name="T56" fmla="*/ 0 w 245"/>
                <a:gd name="T57" fmla="*/ 680 h 738"/>
                <a:gd name="T58" fmla="*/ 2 w 245"/>
                <a:gd name="T59" fmla="*/ 665 h 738"/>
                <a:gd name="T60" fmla="*/ 7 w 245"/>
                <a:gd name="T61" fmla="*/ 651 h 738"/>
                <a:gd name="T62" fmla="*/ 16 w 245"/>
                <a:gd name="T63" fmla="*/ 639 h 738"/>
                <a:gd name="T64" fmla="*/ 45 w 245"/>
                <a:gd name="T65" fmla="*/ 607 h 738"/>
                <a:gd name="T66" fmla="*/ 70 w 245"/>
                <a:gd name="T67" fmla="*/ 572 h 738"/>
                <a:gd name="T68" fmla="*/ 90 w 245"/>
                <a:gd name="T69" fmla="*/ 535 h 738"/>
                <a:gd name="T70" fmla="*/ 107 w 245"/>
                <a:gd name="T71" fmla="*/ 496 h 738"/>
                <a:gd name="T72" fmla="*/ 119 w 245"/>
                <a:gd name="T73" fmla="*/ 454 h 738"/>
                <a:gd name="T74" fmla="*/ 125 w 245"/>
                <a:gd name="T75" fmla="*/ 412 h 738"/>
                <a:gd name="T76" fmla="*/ 129 w 245"/>
                <a:gd name="T77" fmla="*/ 370 h 738"/>
                <a:gd name="T78" fmla="*/ 125 w 245"/>
                <a:gd name="T79" fmla="*/ 325 h 738"/>
                <a:gd name="T80" fmla="*/ 119 w 245"/>
                <a:gd name="T81" fmla="*/ 284 h 738"/>
                <a:gd name="T82" fmla="*/ 107 w 245"/>
                <a:gd name="T83" fmla="*/ 243 h 738"/>
                <a:gd name="T84" fmla="*/ 90 w 245"/>
                <a:gd name="T85" fmla="*/ 204 h 738"/>
                <a:gd name="T86" fmla="*/ 70 w 245"/>
                <a:gd name="T87" fmla="*/ 167 h 738"/>
                <a:gd name="T88" fmla="*/ 45 w 245"/>
                <a:gd name="T89" fmla="*/ 132 h 738"/>
                <a:gd name="T90" fmla="*/ 16 w 245"/>
                <a:gd name="T91" fmla="*/ 99 h 738"/>
                <a:gd name="T92" fmla="*/ 7 w 245"/>
                <a:gd name="T93" fmla="*/ 86 h 738"/>
                <a:gd name="T94" fmla="*/ 2 w 245"/>
                <a:gd name="T95" fmla="*/ 73 h 738"/>
                <a:gd name="T96" fmla="*/ 0 w 245"/>
                <a:gd name="T97" fmla="*/ 58 h 738"/>
                <a:gd name="T98" fmla="*/ 2 w 245"/>
                <a:gd name="T99" fmla="*/ 43 h 738"/>
                <a:gd name="T100" fmla="*/ 7 w 245"/>
                <a:gd name="T101" fmla="*/ 29 h 738"/>
                <a:gd name="T102" fmla="*/ 16 w 245"/>
                <a:gd name="T103" fmla="*/ 18 h 738"/>
                <a:gd name="T104" fmla="*/ 29 w 245"/>
                <a:gd name="T105" fmla="*/ 8 h 738"/>
                <a:gd name="T106" fmla="*/ 43 w 245"/>
                <a:gd name="T107" fmla="*/ 2 h 738"/>
                <a:gd name="T108" fmla="*/ 58 w 245"/>
                <a:gd name="T109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5" h="738">
                  <a:moveTo>
                    <a:pt x="58" y="0"/>
                  </a:moveTo>
                  <a:lnTo>
                    <a:pt x="72" y="2"/>
                  </a:lnTo>
                  <a:lnTo>
                    <a:pt x="86" y="8"/>
                  </a:lnTo>
                  <a:lnTo>
                    <a:pt x="99" y="18"/>
                  </a:lnTo>
                  <a:lnTo>
                    <a:pt x="132" y="54"/>
                  </a:lnTo>
                  <a:lnTo>
                    <a:pt x="161" y="93"/>
                  </a:lnTo>
                  <a:lnTo>
                    <a:pt x="187" y="135"/>
                  </a:lnTo>
                  <a:lnTo>
                    <a:pt x="207" y="178"/>
                  </a:lnTo>
                  <a:lnTo>
                    <a:pt x="223" y="224"/>
                  </a:lnTo>
                  <a:lnTo>
                    <a:pt x="235" y="272"/>
                  </a:lnTo>
                  <a:lnTo>
                    <a:pt x="242" y="320"/>
                  </a:lnTo>
                  <a:lnTo>
                    <a:pt x="245" y="370"/>
                  </a:lnTo>
                  <a:lnTo>
                    <a:pt x="242" y="419"/>
                  </a:lnTo>
                  <a:lnTo>
                    <a:pt x="235" y="467"/>
                  </a:lnTo>
                  <a:lnTo>
                    <a:pt x="223" y="515"/>
                  </a:lnTo>
                  <a:lnTo>
                    <a:pt x="207" y="560"/>
                  </a:lnTo>
                  <a:lnTo>
                    <a:pt x="187" y="604"/>
                  </a:lnTo>
                  <a:lnTo>
                    <a:pt x="161" y="645"/>
                  </a:lnTo>
                  <a:lnTo>
                    <a:pt x="132" y="685"/>
                  </a:lnTo>
                  <a:lnTo>
                    <a:pt x="99" y="721"/>
                  </a:lnTo>
                  <a:lnTo>
                    <a:pt x="86" y="731"/>
                  </a:lnTo>
                  <a:lnTo>
                    <a:pt x="72" y="737"/>
                  </a:lnTo>
                  <a:lnTo>
                    <a:pt x="58" y="738"/>
                  </a:lnTo>
                  <a:lnTo>
                    <a:pt x="43" y="737"/>
                  </a:lnTo>
                  <a:lnTo>
                    <a:pt x="29" y="731"/>
                  </a:lnTo>
                  <a:lnTo>
                    <a:pt x="16" y="721"/>
                  </a:lnTo>
                  <a:lnTo>
                    <a:pt x="7" y="709"/>
                  </a:lnTo>
                  <a:lnTo>
                    <a:pt x="2" y="695"/>
                  </a:lnTo>
                  <a:lnTo>
                    <a:pt x="0" y="680"/>
                  </a:lnTo>
                  <a:lnTo>
                    <a:pt x="2" y="665"/>
                  </a:lnTo>
                  <a:lnTo>
                    <a:pt x="7" y="651"/>
                  </a:lnTo>
                  <a:lnTo>
                    <a:pt x="16" y="639"/>
                  </a:lnTo>
                  <a:lnTo>
                    <a:pt x="45" y="607"/>
                  </a:lnTo>
                  <a:lnTo>
                    <a:pt x="70" y="572"/>
                  </a:lnTo>
                  <a:lnTo>
                    <a:pt x="90" y="535"/>
                  </a:lnTo>
                  <a:lnTo>
                    <a:pt x="107" y="496"/>
                  </a:lnTo>
                  <a:lnTo>
                    <a:pt x="119" y="454"/>
                  </a:lnTo>
                  <a:lnTo>
                    <a:pt x="125" y="412"/>
                  </a:lnTo>
                  <a:lnTo>
                    <a:pt x="129" y="370"/>
                  </a:lnTo>
                  <a:lnTo>
                    <a:pt x="125" y="325"/>
                  </a:lnTo>
                  <a:lnTo>
                    <a:pt x="119" y="284"/>
                  </a:lnTo>
                  <a:lnTo>
                    <a:pt x="107" y="243"/>
                  </a:lnTo>
                  <a:lnTo>
                    <a:pt x="90" y="204"/>
                  </a:lnTo>
                  <a:lnTo>
                    <a:pt x="70" y="167"/>
                  </a:lnTo>
                  <a:lnTo>
                    <a:pt x="45" y="132"/>
                  </a:lnTo>
                  <a:lnTo>
                    <a:pt x="16" y="99"/>
                  </a:lnTo>
                  <a:lnTo>
                    <a:pt x="7" y="86"/>
                  </a:lnTo>
                  <a:lnTo>
                    <a:pt x="2" y="73"/>
                  </a:lnTo>
                  <a:lnTo>
                    <a:pt x="0" y="58"/>
                  </a:lnTo>
                  <a:lnTo>
                    <a:pt x="2" y="43"/>
                  </a:lnTo>
                  <a:lnTo>
                    <a:pt x="7" y="29"/>
                  </a:lnTo>
                  <a:lnTo>
                    <a:pt x="16" y="18"/>
                  </a:lnTo>
                  <a:lnTo>
                    <a:pt x="29" y="8"/>
                  </a:lnTo>
                  <a:lnTo>
                    <a:pt x="43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233"/>
            <p:cNvSpPr>
              <a:spLocks/>
            </p:cNvSpPr>
            <p:nvPr/>
          </p:nvSpPr>
          <p:spPr bwMode="auto">
            <a:xfrm>
              <a:off x="731838" y="2728913"/>
              <a:ext cx="47625" cy="157163"/>
            </a:xfrm>
            <a:custGeom>
              <a:avLst/>
              <a:gdLst>
                <a:gd name="T0" fmla="*/ 238 w 296"/>
                <a:gd name="T1" fmla="*/ 0 h 986"/>
                <a:gd name="T2" fmla="*/ 253 w 296"/>
                <a:gd name="T3" fmla="*/ 2 h 986"/>
                <a:gd name="T4" fmla="*/ 267 w 296"/>
                <a:gd name="T5" fmla="*/ 7 h 986"/>
                <a:gd name="T6" fmla="*/ 279 w 296"/>
                <a:gd name="T7" fmla="*/ 16 h 986"/>
                <a:gd name="T8" fmla="*/ 289 w 296"/>
                <a:gd name="T9" fmla="*/ 29 h 986"/>
                <a:gd name="T10" fmla="*/ 294 w 296"/>
                <a:gd name="T11" fmla="*/ 43 h 986"/>
                <a:gd name="T12" fmla="*/ 296 w 296"/>
                <a:gd name="T13" fmla="*/ 58 h 986"/>
                <a:gd name="T14" fmla="*/ 294 w 296"/>
                <a:gd name="T15" fmla="*/ 73 h 986"/>
                <a:gd name="T16" fmla="*/ 289 w 296"/>
                <a:gd name="T17" fmla="*/ 86 h 986"/>
                <a:gd name="T18" fmla="*/ 279 w 296"/>
                <a:gd name="T19" fmla="*/ 99 h 986"/>
                <a:gd name="T20" fmla="*/ 241 w 296"/>
                <a:gd name="T21" fmla="*/ 141 h 986"/>
                <a:gd name="T22" fmla="*/ 208 w 296"/>
                <a:gd name="T23" fmla="*/ 187 h 986"/>
                <a:gd name="T24" fmla="*/ 180 w 296"/>
                <a:gd name="T25" fmla="*/ 234 h 986"/>
                <a:gd name="T26" fmla="*/ 157 w 296"/>
                <a:gd name="T27" fmla="*/ 283 h 986"/>
                <a:gd name="T28" fmla="*/ 140 w 296"/>
                <a:gd name="T29" fmla="*/ 335 h 986"/>
                <a:gd name="T30" fmla="*/ 127 w 296"/>
                <a:gd name="T31" fmla="*/ 387 h 986"/>
                <a:gd name="T32" fmla="*/ 118 w 296"/>
                <a:gd name="T33" fmla="*/ 439 h 986"/>
                <a:gd name="T34" fmla="*/ 116 w 296"/>
                <a:gd name="T35" fmla="*/ 493 h 986"/>
                <a:gd name="T36" fmla="*/ 118 w 296"/>
                <a:gd name="T37" fmla="*/ 546 h 986"/>
                <a:gd name="T38" fmla="*/ 127 w 296"/>
                <a:gd name="T39" fmla="*/ 600 h 986"/>
                <a:gd name="T40" fmla="*/ 140 w 296"/>
                <a:gd name="T41" fmla="*/ 652 h 986"/>
                <a:gd name="T42" fmla="*/ 157 w 296"/>
                <a:gd name="T43" fmla="*/ 703 h 986"/>
                <a:gd name="T44" fmla="*/ 180 w 296"/>
                <a:gd name="T45" fmla="*/ 753 h 986"/>
                <a:gd name="T46" fmla="*/ 208 w 296"/>
                <a:gd name="T47" fmla="*/ 800 h 986"/>
                <a:gd name="T48" fmla="*/ 241 w 296"/>
                <a:gd name="T49" fmla="*/ 846 h 986"/>
                <a:gd name="T50" fmla="*/ 279 w 296"/>
                <a:gd name="T51" fmla="*/ 887 h 986"/>
                <a:gd name="T52" fmla="*/ 289 w 296"/>
                <a:gd name="T53" fmla="*/ 900 h 986"/>
                <a:gd name="T54" fmla="*/ 294 w 296"/>
                <a:gd name="T55" fmla="*/ 913 h 986"/>
                <a:gd name="T56" fmla="*/ 296 w 296"/>
                <a:gd name="T57" fmla="*/ 928 h 986"/>
                <a:gd name="T58" fmla="*/ 294 w 296"/>
                <a:gd name="T59" fmla="*/ 943 h 986"/>
                <a:gd name="T60" fmla="*/ 289 w 296"/>
                <a:gd name="T61" fmla="*/ 957 h 986"/>
                <a:gd name="T62" fmla="*/ 279 w 296"/>
                <a:gd name="T63" fmla="*/ 969 h 986"/>
                <a:gd name="T64" fmla="*/ 267 w 296"/>
                <a:gd name="T65" fmla="*/ 979 h 986"/>
                <a:gd name="T66" fmla="*/ 253 w 296"/>
                <a:gd name="T67" fmla="*/ 984 h 986"/>
                <a:gd name="T68" fmla="*/ 238 w 296"/>
                <a:gd name="T69" fmla="*/ 986 h 986"/>
                <a:gd name="T70" fmla="*/ 223 w 296"/>
                <a:gd name="T71" fmla="*/ 984 h 986"/>
                <a:gd name="T72" fmla="*/ 209 w 296"/>
                <a:gd name="T73" fmla="*/ 979 h 986"/>
                <a:gd name="T74" fmla="*/ 197 w 296"/>
                <a:gd name="T75" fmla="*/ 969 h 986"/>
                <a:gd name="T76" fmla="*/ 155 w 296"/>
                <a:gd name="T77" fmla="*/ 924 h 986"/>
                <a:gd name="T78" fmla="*/ 120 w 296"/>
                <a:gd name="T79" fmla="*/ 876 h 986"/>
                <a:gd name="T80" fmla="*/ 88 w 296"/>
                <a:gd name="T81" fmla="*/ 825 h 986"/>
                <a:gd name="T82" fmla="*/ 61 w 296"/>
                <a:gd name="T83" fmla="*/ 774 h 986"/>
                <a:gd name="T84" fmla="*/ 39 w 296"/>
                <a:gd name="T85" fmla="*/ 720 h 986"/>
                <a:gd name="T86" fmla="*/ 22 w 296"/>
                <a:gd name="T87" fmla="*/ 664 h 986"/>
                <a:gd name="T88" fmla="*/ 10 w 296"/>
                <a:gd name="T89" fmla="*/ 608 h 986"/>
                <a:gd name="T90" fmla="*/ 2 w 296"/>
                <a:gd name="T91" fmla="*/ 551 h 986"/>
                <a:gd name="T92" fmla="*/ 0 w 296"/>
                <a:gd name="T93" fmla="*/ 493 h 986"/>
                <a:gd name="T94" fmla="*/ 2 w 296"/>
                <a:gd name="T95" fmla="*/ 435 h 986"/>
                <a:gd name="T96" fmla="*/ 10 w 296"/>
                <a:gd name="T97" fmla="*/ 378 h 986"/>
                <a:gd name="T98" fmla="*/ 22 w 296"/>
                <a:gd name="T99" fmla="*/ 322 h 986"/>
                <a:gd name="T100" fmla="*/ 39 w 296"/>
                <a:gd name="T101" fmla="*/ 267 h 986"/>
                <a:gd name="T102" fmla="*/ 61 w 296"/>
                <a:gd name="T103" fmla="*/ 213 h 986"/>
                <a:gd name="T104" fmla="*/ 88 w 296"/>
                <a:gd name="T105" fmla="*/ 160 h 986"/>
                <a:gd name="T106" fmla="*/ 120 w 296"/>
                <a:gd name="T107" fmla="*/ 111 h 986"/>
                <a:gd name="T108" fmla="*/ 155 w 296"/>
                <a:gd name="T109" fmla="*/ 62 h 986"/>
                <a:gd name="T110" fmla="*/ 197 w 296"/>
                <a:gd name="T111" fmla="*/ 16 h 986"/>
                <a:gd name="T112" fmla="*/ 209 w 296"/>
                <a:gd name="T113" fmla="*/ 7 h 986"/>
                <a:gd name="T114" fmla="*/ 223 w 296"/>
                <a:gd name="T115" fmla="*/ 2 h 986"/>
                <a:gd name="T116" fmla="*/ 238 w 296"/>
                <a:gd name="T117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" h="986">
                  <a:moveTo>
                    <a:pt x="238" y="0"/>
                  </a:moveTo>
                  <a:lnTo>
                    <a:pt x="253" y="2"/>
                  </a:lnTo>
                  <a:lnTo>
                    <a:pt x="267" y="7"/>
                  </a:lnTo>
                  <a:lnTo>
                    <a:pt x="279" y="16"/>
                  </a:lnTo>
                  <a:lnTo>
                    <a:pt x="289" y="29"/>
                  </a:lnTo>
                  <a:lnTo>
                    <a:pt x="294" y="43"/>
                  </a:lnTo>
                  <a:lnTo>
                    <a:pt x="296" y="58"/>
                  </a:lnTo>
                  <a:lnTo>
                    <a:pt x="294" y="73"/>
                  </a:lnTo>
                  <a:lnTo>
                    <a:pt x="289" y="86"/>
                  </a:lnTo>
                  <a:lnTo>
                    <a:pt x="279" y="99"/>
                  </a:lnTo>
                  <a:lnTo>
                    <a:pt x="241" y="141"/>
                  </a:lnTo>
                  <a:lnTo>
                    <a:pt x="208" y="187"/>
                  </a:lnTo>
                  <a:lnTo>
                    <a:pt x="180" y="234"/>
                  </a:lnTo>
                  <a:lnTo>
                    <a:pt x="157" y="283"/>
                  </a:lnTo>
                  <a:lnTo>
                    <a:pt x="140" y="335"/>
                  </a:lnTo>
                  <a:lnTo>
                    <a:pt x="127" y="387"/>
                  </a:lnTo>
                  <a:lnTo>
                    <a:pt x="118" y="439"/>
                  </a:lnTo>
                  <a:lnTo>
                    <a:pt x="116" y="493"/>
                  </a:lnTo>
                  <a:lnTo>
                    <a:pt x="118" y="546"/>
                  </a:lnTo>
                  <a:lnTo>
                    <a:pt x="127" y="600"/>
                  </a:lnTo>
                  <a:lnTo>
                    <a:pt x="140" y="652"/>
                  </a:lnTo>
                  <a:lnTo>
                    <a:pt x="157" y="703"/>
                  </a:lnTo>
                  <a:lnTo>
                    <a:pt x="180" y="753"/>
                  </a:lnTo>
                  <a:lnTo>
                    <a:pt x="208" y="800"/>
                  </a:lnTo>
                  <a:lnTo>
                    <a:pt x="241" y="846"/>
                  </a:lnTo>
                  <a:lnTo>
                    <a:pt x="279" y="887"/>
                  </a:lnTo>
                  <a:lnTo>
                    <a:pt x="289" y="900"/>
                  </a:lnTo>
                  <a:lnTo>
                    <a:pt x="294" y="913"/>
                  </a:lnTo>
                  <a:lnTo>
                    <a:pt x="296" y="928"/>
                  </a:lnTo>
                  <a:lnTo>
                    <a:pt x="294" y="943"/>
                  </a:lnTo>
                  <a:lnTo>
                    <a:pt x="289" y="957"/>
                  </a:lnTo>
                  <a:lnTo>
                    <a:pt x="279" y="969"/>
                  </a:lnTo>
                  <a:lnTo>
                    <a:pt x="267" y="979"/>
                  </a:lnTo>
                  <a:lnTo>
                    <a:pt x="253" y="984"/>
                  </a:lnTo>
                  <a:lnTo>
                    <a:pt x="238" y="986"/>
                  </a:lnTo>
                  <a:lnTo>
                    <a:pt x="223" y="984"/>
                  </a:lnTo>
                  <a:lnTo>
                    <a:pt x="209" y="979"/>
                  </a:lnTo>
                  <a:lnTo>
                    <a:pt x="197" y="969"/>
                  </a:lnTo>
                  <a:lnTo>
                    <a:pt x="155" y="924"/>
                  </a:lnTo>
                  <a:lnTo>
                    <a:pt x="120" y="876"/>
                  </a:lnTo>
                  <a:lnTo>
                    <a:pt x="88" y="825"/>
                  </a:lnTo>
                  <a:lnTo>
                    <a:pt x="61" y="774"/>
                  </a:lnTo>
                  <a:lnTo>
                    <a:pt x="39" y="720"/>
                  </a:lnTo>
                  <a:lnTo>
                    <a:pt x="22" y="664"/>
                  </a:lnTo>
                  <a:lnTo>
                    <a:pt x="10" y="608"/>
                  </a:lnTo>
                  <a:lnTo>
                    <a:pt x="2" y="551"/>
                  </a:lnTo>
                  <a:lnTo>
                    <a:pt x="0" y="493"/>
                  </a:lnTo>
                  <a:lnTo>
                    <a:pt x="2" y="435"/>
                  </a:lnTo>
                  <a:lnTo>
                    <a:pt x="10" y="378"/>
                  </a:lnTo>
                  <a:lnTo>
                    <a:pt x="22" y="322"/>
                  </a:lnTo>
                  <a:lnTo>
                    <a:pt x="39" y="267"/>
                  </a:lnTo>
                  <a:lnTo>
                    <a:pt x="61" y="213"/>
                  </a:lnTo>
                  <a:lnTo>
                    <a:pt x="88" y="160"/>
                  </a:lnTo>
                  <a:lnTo>
                    <a:pt x="120" y="111"/>
                  </a:lnTo>
                  <a:lnTo>
                    <a:pt x="155" y="62"/>
                  </a:lnTo>
                  <a:lnTo>
                    <a:pt x="197" y="16"/>
                  </a:lnTo>
                  <a:lnTo>
                    <a:pt x="209" y="7"/>
                  </a:lnTo>
                  <a:lnTo>
                    <a:pt x="223" y="2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Freeform 234"/>
            <p:cNvSpPr>
              <a:spLocks/>
            </p:cNvSpPr>
            <p:nvPr/>
          </p:nvSpPr>
          <p:spPr bwMode="auto">
            <a:xfrm>
              <a:off x="779463" y="2746375"/>
              <a:ext cx="38100" cy="117475"/>
            </a:xfrm>
            <a:custGeom>
              <a:avLst/>
              <a:gdLst>
                <a:gd name="T0" fmla="*/ 187 w 245"/>
                <a:gd name="T1" fmla="*/ 0 h 738"/>
                <a:gd name="T2" fmla="*/ 202 w 245"/>
                <a:gd name="T3" fmla="*/ 2 h 738"/>
                <a:gd name="T4" fmla="*/ 216 w 245"/>
                <a:gd name="T5" fmla="*/ 7 h 738"/>
                <a:gd name="T6" fmla="*/ 229 w 245"/>
                <a:gd name="T7" fmla="*/ 17 h 738"/>
                <a:gd name="T8" fmla="*/ 238 w 245"/>
                <a:gd name="T9" fmla="*/ 29 h 738"/>
                <a:gd name="T10" fmla="*/ 243 w 245"/>
                <a:gd name="T11" fmla="*/ 43 h 738"/>
                <a:gd name="T12" fmla="*/ 245 w 245"/>
                <a:gd name="T13" fmla="*/ 58 h 738"/>
                <a:gd name="T14" fmla="*/ 243 w 245"/>
                <a:gd name="T15" fmla="*/ 73 h 738"/>
                <a:gd name="T16" fmla="*/ 238 w 245"/>
                <a:gd name="T17" fmla="*/ 87 h 738"/>
                <a:gd name="T18" fmla="*/ 229 w 245"/>
                <a:gd name="T19" fmla="*/ 99 h 738"/>
                <a:gd name="T20" fmla="*/ 199 w 245"/>
                <a:gd name="T21" fmla="*/ 132 h 738"/>
                <a:gd name="T22" fmla="*/ 175 w 245"/>
                <a:gd name="T23" fmla="*/ 167 h 738"/>
                <a:gd name="T24" fmla="*/ 155 w 245"/>
                <a:gd name="T25" fmla="*/ 204 h 738"/>
                <a:gd name="T26" fmla="*/ 138 w 245"/>
                <a:gd name="T27" fmla="*/ 243 h 738"/>
                <a:gd name="T28" fmla="*/ 126 w 245"/>
                <a:gd name="T29" fmla="*/ 283 h 738"/>
                <a:gd name="T30" fmla="*/ 119 w 245"/>
                <a:gd name="T31" fmla="*/ 326 h 738"/>
                <a:gd name="T32" fmla="*/ 116 w 245"/>
                <a:gd name="T33" fmla="*/ 369 h 738"/>
                <a:gd name="T34" fmla="*/ 119 w 245"/>
                <a:gd name="T35" fmla="*/ 412 h 738"/>
                <a:gd name="T36" fmla="*/ 126 w 245"/>
                <a:gd name="T37" fmla="*/ 455 h 738"/>
                <a:gd name="T38" fmla="*/ 138 w 245"/>
                <a:gd name="T39" fmla="*/ 496 h 738"/>
                <a:gd name="T40" fmla="*/ 155 w 245"/>
                <a:gd name="T41" fmla="*/ 535 h 738"/>
                <a:gd name="T42" fmla="*/ 175 w 245"/>
                <a:gd name="T43" fmla="*/ 572 h 738"/>
                <a:gd name="T44" fmla="*/ 199 w 245"/>
                <a:gd name="T45" fmla="*/ 607 h 738"/>
                <a:gd name="T46" fmla="*/ 229 w 245"/>
                <a:gd name="T47" fmla="*/ 639 h 738"/>
                <a:gd name="T48" fmla="*/ 238 w 245"/>
                <a:gd name="T49" fmla="*/ 651 h 738"/>
                <a:gd name="T50" fmla="*/ 243 w 245"/>
                <a:gd name="T51" fmla="*/ 665 h 738"/>
                <a:gd name="T52" fmla="*/ 245 w 245"/>
                <a:gd name="T53" fmla="*/ 680 h 738"/>
                <a:gd name="T54" fmla="*/ 243 w 245"/>
                <a:gd name="T55" fmla="*/ 695 h 738"/>
                <a:gd name="T56" fmla="*/ 238 w 245"/>
                <a:gd name="T57" fmla="*/ 708 h 738"/>
                <a:gd name="T58" fmla="*/ 229 w 245"/>
                <a:gd name="T59" fmla="*/ 721 h 738"/>
                <a:gd name="T60" fmla="*/ 216 w 245"/>
                <a:gd name="T61" fmla="*/ 731 h 738"/>
                <a:gd name="T62" fmla="*/ 202 w 245"/>
                <a:gd name="T63" fmla="*/ 736 h 738"/>
                <a:gd name="T64" fmla="*/ 187 w 245"/>
                <a:gd name="T65" fmla="*/ 738 h 738"/>
                <a:gd name="T66" fmla="*/ 173 w 245"/>
                <a:gd name="T67" fmla="*/ 736 h 738"/>
                <a:gd name="T68" fmla="*/ 159 w 245"/>
                <a:gd name="T69" fmla="*/ 731 h 738"/>
                <a:gd name="T70" fmla="*/ 146 w 245"/>
                <a:gd name="T71" fmla="*/ 721 h 738"/>
                <a:gd name="T72" fmla="*/ 112 w 245"/>
                <a:gd name="T73" fmla="*/ 684 h 738"/>
                <a:gd name="T74" fmla="*/ 84 w 245"/>
                <a:gd name="T75" fmla="*/ 645 h 738"/>
                <a:gd name="T76" fmla="*/ 58 w 245"/>
                <a:gd name="T77" fmla="*/ 604 h 738"/>
                <a:gd name="T78" fmla="*/ 38 w 245"/>
                <a:gd name="T79" fmla="*/ 559 h 738"/>
                <a:gd name="T80" fmla="*/ 21 w 245"/>
                <a:gd name="T81" fmla="*/ 514 h 738"/>
                <a:gd name="T82" fmla="*/ 10 w 245"/>
                <a:gd name="T83" fmla="*/ 467 h 738"/>
                <a:gd name="T84" fmla="*/ 2 w 245"/>
                <a:gd name="T85" fmla="*/ 419 h 738"/>
                <a:gd name="T86" fmla="*/ 0 w 245"/>
                <a:gd name="T87" fmla="*/ 369 h 738"/>
                <a:gd name="T88" fmla="*/ 2 w 245"/>
                <a:gd name="T89" fmla="*/ 319 h 738"/>
                <a:gd name="T90" fmla="*/ 10 w 245"/>
                <a:gd name="T91" fmla="*/ 272 h 738"/>
                <a:gd name="T92" fmla="*/ 21 w 245"/>
                <a:gd name="T93" fmla="*/ 224 h 738"/>
                <a:gd name="T94" fmla="*/ 38 w 245"/>
                <a:gd name="T95" fmla="*/ 179 h 738"/>
                <a:gd name="T96" fmla="*/ 58 w 245"/>
                <a:gd name="T97" fmla="*/ 134 h 738"/>
                <a:gd name="T98" fmla="*/ 84 w 245"/>
                <a:gd name="T99" fmla="*/ 93 h 738"/>
                <a:gd name="T100" fmla="*/ 112 w 245"/>
                <a:gd name="T101" fmla="*/ 54 h 738"/>
                <a:gd name="T102" fmla="*/ 146 w 245"/>
                <a:gd name="T103" fmla="*/ 17 h 738"/>
                <a:gd name="T104" fmla="*/ 159 w 245"/>
                <a:gd name="T105" fmla="*/ 7 h 738"/>
                <a:gd name="T106" fmla="*/ 173 w 245"/>
                <a:gd name="T107" fmla="*/ 2 h 738"/>
                <a:gd name="T108" fmla="*/ 187 w 245"/>
                <a:gd name="T109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5" h="738">
                  <a:moveTo>
                    <a:pt x="187" y="0"/>
                  </a:moveTo>
                  <a:lnTo>
                    <a:pt x="202" y="2"/>
                  </a:lnTo>
                  <a:lnTo>
                    <a:pt x="216" y="7"/>
                  </a:lnTo>
                  <a:lnTo>
                    <a:pt x="229" y="17"/>
                  </a:lnTo>
                  <a:lnTo>
                    <a:pt x="238" y="29"/>
                  </a:lnTo>
                  <a:lnTo>
                    <a:pt x="243" y="43"/>
                  </a:lnTo>
                  <a:lnTo>
                    <a:pt x="245" y="58"/>
                  </a:lnTo>
                  <a:lnTo>
                    <a:pt x="243" y="73"/>
                  </a:lnTo>
                  <a:lnTo>
                    <a:pt x="238" y="87"/>
                  </a:lnTo>
                  <a:lnTo>
                    <a:pt x="229" y="99"/>
                  </a:lnTo>
                  <a:lnTo>
                    <a:pt x="199" y="132"/>
                  </a:lnTo>
                  <a:lnTo>
                    <a:pt x="175" y="167"/>
                  </a:lnTo>
                  <a:lnTo>
                    <a:pt x="155" y="204"/>
                  </a:lnTo>
                  <a:lnTo>
                    <a:pt x="138" y="243"/>
                  </a:lnTo>
                  <a:lnTo>
                    <a:pt x="126" y="283"/>
                  </a:lnTo>
                  <a:lnTo>
                    <a:pt x="119" y="326"/>
                  </a:lnTo>
                  <a:lnTo>
                    <a:pt x="116" y="369"/>
                  </a:lnTo>
                  <a:lnTo>
                    <a:pt x="119" y="412"/>
                  </a:lnTo>
                  <a:lnTo>
                    <a:pt x="126" y="455"/>
                  </a:lnTo>
                  <a:lnTo>
                    <a:pt x="138" y="496"/>
                  </a:lnTo>
                  <a:lnTo>
                    <a:pt x="155" y="535"/>
                  </a:lnTo>
                  <a:lnTo>
                    <a:pt x="175" y="572"/>
                  </a:lnTo>
                  <a:lnTo>
                    <a:pt x="199" y="607"/>
                  </a:lnTo>
                  <a:lnTo>
                    <a:pt x="229" y="639"/>
                  </a:lnTo>
                  <a:lnTo>
                    <a:pt x="238" y="651"/>
                  </a:lnTo>
                  <a:lnTo>
                    <a:pt x="243" y="665"/>
                  </a:lnTo>
                  <a:lnTo>
                    <a:pt x="245" y="680"/>
                  </a:lnTo>
                  <a:lnTo>
                    <a:pt x="243" y="695"/>
                  </a:lnTo>
                  <a:lnTo>
                    <a:pt x="238" y="708"/>
                  </a:lnTo>
                  <a:lnTo>
                    <a:pt x="229" y="721"/>
                  </a:lnTo>
                  <a:lnTo>
                    <a:pt x="216" y="731"/>
                  </a:lnTo>
                  <a:lnTo>
                    <a:pt x="202" y="736"/>
                  </a:lnTo>
                  <a:lnTo>
                    <a:pt x="187" y="738"/>
                  </a:lnTo>
                  <a:lnTo>
                    <a:pt x="173" y="736"/>
                  </a:lnTo>
                  <a:lnTo>
                    <a:pt x="159" y="731"/>
                  </a:lnTo>
                  <a:lnTo>
                    <a:pt x="146" y="721"/>
                  </a:lnTo>
                  <a:lnTo>
                    <a:pt x="112" y="684"/>
                  </a:lnTo>
                  <a:lnTo>
                    <a:pt x="84" y="645"/>
                  </a:lnTo>
                  <a:lnTo>
                    <a:pt x="58" y="604"/>
                  </a:lnTo>
                  <a:lnTo>
                    <a:pt x="38" y="559"/>
                  </a:lnTo>
                  <a:lnTo>
                    <a:pt x="21" y="514"/>
                  </a:lnTo>
                  <a:lnTo>
                    <a:pt x="10" y="467"/>
                  </a:lnTo>
                  <a:lnTo>
                    <a:pt x="2" y="419"/>
                  </a:lnTo>
                  <a:lnTo>
                    <a:pt x="0" y="369"/>
                  </a:lnTo>
                  <a:lnTo>
                    <a:pt x="2" y="319"/>
                  </a:lnTo>
                  <a:lnTo>
                    <a:pt x="10" y="272"/>
                  </a:lnTo>
                  <a:lnTo>
                    <a:pt x="21" y="224"/>
                  </a:lnTo>
                  <a:lnTo>
                    <a:pt x="38" y="179"/>
                  </a:lnTo>
                  <a:lnTo>
                    <a:pt x="58" y="134"/>
                  </a:lnTo>
                  <a:lnTo>
                    <a:pt x="84" y="93"/>
                  </a:lnTo>
                  <a:lnTo>
                    <a:pt x="112" y="54"/>
                  </a:lnTo>
                  <a:lnTo>
                    <a:pt x="146" y="17"/>
                  </a:lnTo>
                  <a:lnTo>
                    <a:pt x="159" y="7"/>
                  </a:lnTo>
                  <a:lnTo>
                    <a:pt x="173" y="2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43" name="Freeform 651"/>
          <p:cNvSpPr>
            <a:spLocks noEditPoints="1"/>
          </p:cNvSpPr>
          <p:nvPr/>
        </p:nvSpPr>
        <p:spPr bwMode="auto">
          <a:xfrm>
            <a:off x="6884130" y="3898419"/>
            <a:ext cx="223129" cy="225818"/>
          </a:xfrm>
          <a:custGeom>
            <a:avLst/>
            <a:gdLst>
              <a:gd name="T0" fmla="*/ 127 w 3324"/>
              <a:gd name="T1" fmla="*/ 1969 h 3360"/>
              <a:gd name="T2" fmla="*/ 113 w 3324"/>
              <a:gd name="T3" fmla="*/ 2016 h 3360"/>
              <a:gd name="T4" fmla="*/ 127 w 3324"/>
              <a:gd name="T5" fmla="*/ 2064 h 3360"/>
              <a:gd name="T6" fmla="*/ 1306 w 3324"/>
              <a:gd name="T7" fmla="*/ 3236 h 3360"/>
              <a:gd name="T8" fmla="*/ 1362 w 3324"/>
              <a:gd name="T9" fmla="*/ 3248 h 3360"/>
              <a:gd name="T10" fmla="*/ 1413 w 3324"/>
              <a:gd name="T11" fmla="*/ 3223 h 3360"/>
              <a:gd name="T12" fmla="*/ 2479 w 3324"/>
              <a:gd name="T13" fmla="*/ 672 h 3360"/>
              <a:gd name="T14" fmla="*/ 2394 w 3324"/>
              <a:gd name="T15" fmla="*/ 695 h 3360"/>
              <a:gd name="T16" fmla="*/ 2333 w 3324"/>
              <a:gd name="T17" fmla="*/ 756 h 3360"/>
              <a:gd name="T18" fmla="*/ 2310 w 3324"/>
              <a:gd name="T19" fmla="*/ 840 h 3360"/>
              <a:gd name="T20" fmla="*/ 2333 w 3324"/>
              <a:gd name="T21" fmla="*/ 925 h 3360"/>
              <a:gd name="T22" fmla="*/ 2394 w 3324"/>
              <a:gd name="T23" fmla="*/ 985 h 3360"/>
              <a:gd name="T24" fmla="*/ 2479 w 3324"/>
              <a:gd name="T25" fmla="*/ 1008 h 3360"/>
              <a:gd name="T26" fmla="*/ 2564 w 3324"/>
              <a:gd name="T27" fmla="*/ 985 h 3360"/>
              <a:gd name="T28" fmla="*/ 2625 w 3324"/>
              <a:gd name="T29" fmla="*/ 925 h 3360"/>
              <a:gd name="T30" fmla="*/ 2648 w 3324"/>
              <a:gd name="T31" fmla="*/ 840 h 3360"/>
              <a:gd name="T32" fmla="*/ 2631 w 3324"/>
              <a:gd name="T33" fmla="*/ 768 h 3360"/>
              <a:gd name="T34" fmla="*/ 2493 w 3324"/>
              <a:gd name="T35" fmla="*/ 894 h 3360"/>
              <a:gd name="T36" fmla="*/ 2451 w 3324"/>
              <a:gd name="T37" fmla="*/ 889 h 3360"/>
              <a:gd name="T38" fmla="*/ 2424 w 3324"/>
              <a:gd name="T39" fmla="*/ 854 h 3360"/>
              <a:gd name="T40" fmla="*/ 2430 w 3324"/>
              <a:gd name="T41" fmla="*/ 813 h 3360"/>
              <a:gd name="T42" fmla="*/ 2529 w 3324"/>
              <a:gd name="T43" fmla="*/ 680 h 3360"/>
              <a:gd name="T44" fmla="*/ 1754 w 3324"/>
              <a:gd name="T45" fmla="*/ 336 h 3360"/>
              <a:gd name="T46" fmla="*/ 2986 w 3324"/>
              <a:gd name="T47" fmla="*/ 1617 h 3360"/>
              <a:gd name="T48" fmla="*/ 2734 w 3324"/>
              <a:gd name="T49" fmla="*/ 720 h 3360"/>
              <a:gd name="T50" fmla="*/ 2761 w 3324"/>
              <a:gd name="T51" fmla="*/ 840 h 3360"/>
              <a:gd name="T52" fmla="*/ 2735 w 3324"/>
              <a:gd name="T53" fmla="*/ 958 h 3360"/>
              <a:gd name="T54" fmla="*/ 2664 w 3324"/>
              <a:gd name="T55" fmla="*/ 1052 h 3360"/>
              <a:gd name="T56" fmla="*/ 2560 w 3324"/>
              <a:gd name="T57" fmla="*/ 1108 h 3360"/>
              <a:gd name="T58" fmla="*/ 2438 w 3324"/>
              <a:gd name="T59" fmla="*/ 1117 h 3360"/>
              <a:gd name="T60" fmla="*/ 2326 w 3324"/>
              <a:gd name="T61" fmla="*/ 1075 h 3360"/>
              <a:gd name="T62" fmla="*/ 2242 w 3324"/>
              <a:gd name="T63" fmla="*/ 993 h 3360"/>
              <a:gd name="T64" fmla="*/ 2200 w 3324"/>
              <a:gd name="T65" fmla="*/ 881 h 3360"/>
              <a:gd name="T66" fmla="*/ 2209 w 3324"/>
              <a:gd name="T67" fmla="*/ 760 h 3360"/>
              <a:gd name="T68" fmla="*/ 2266 w 3324"/>
              <a:gd name="T69" fmla="*/ 657 h 3360"/>
              <a:gd name="T70" fmla="*/ 2360 w 3324"/>
              <a:gd name="T71" fmla="*/ 586 h 3360"/>
              <a:gd name="T72" fmla="*/ 2479 w 3324"/>
              <a:gd name="T73" fmla="*/ 560 h 3360"/>
              <a:gd name="T74" fmla="*/ 2599 w 3324"/>
              <a:gd name="T75" fmla="*/ 587 h 3360"/>
              <a:gd name="T76" fmla="*/ 1754 w 3324"/>
              <a:gd name="T77" fmla="*/ 336 h 3360"/>
              <a:gd name="T78" fmla="*/ 3295 w 3324"/>
              <a:gd name="T79" fmla="*/ 7 h 3360"/>
              <a:gd name="T80" fmla="*/ 3322 w 3324"/>
              <a:gd name="T81" fmla="*/ 42 h 3360"/>
              <a:gd name="T82" fmla="*/ 3316 w 3324"/>
              <a:gd name="T83" fmla="*/ 84 h 3360"/>
              <a:gd name="T84" fmla="*/ 3099 w 3324"/>
              <a:gd name="T85" fmla="*/ 1663 h 3360"/>
              <a:gd name="T86" fmla="*/ 1441 w 3324"/>
              <a:gd name="T87" fmla="*/ 3339 h 3360"/>
              <a:gd name="T88" fmla="*/ 1351 w 3324"/>
              <a:gd name="T89" fmla="*/ 3360 h 3360"/>
              <a:gd name="T90" fmla="*/ 1262 w 3324"/>
              <a:gd name="T91" fmla="*/ 3340 h 3360"/>
              <a:gd name="T92" fmla="*/ 58 w 3324"/>
              <a:gd name="T93" fmla="*/ 2156 h 3360"/>
              <a:gd name="T94" fmla="*/ 9 w 3324"/>
              <a:gd name="T95" fmla="*/ 2078 h 3360"/>
              <a:gd name="T96" fmla="*/ 2 w 3324"/>
              <a:gd name="T97" fmla="*/ 1985 h 3360"/>
              <a:gd name="T98" fmla="*/ 38 w 3324"/>
              <a:gd name="T99" fmla="*/ 1901 h 3360"/>
              <a:gd name="T100" fmla="*/ 3019 w 3324"/>
              <a:gd name="T101" fmla="*/ 225 h 3360"/>
              <a:gd name="T102" fmla="*/ 3253 w 3324"/>
              <a:gd name="T103" fmla="*/ 2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24" h="3360">
                <a:moveTo>
                  <a:pt x="636" y="1456"/>
                </a:moveTo>
                <a:lnTo>
                  <a:pt x="138" y="1956"/>
                </a:lnTo>
                <a:lnTo>
                  <a:pt x="127" y="1969"/>
                </a:lnTo>
                <a:lnTo>
                  <a:pt x="119" y="1984"/>
                </a:lnTo>
                <a:lnTo>
                  <a:pt x="114" y="2000"/>
                </a:lnTo>
                <a:lnTo>
                  <a:pt x="113" y="2016"/>
                </a:lnTo>
                <a:lnTo>
                  <a:pt x="114" y="2033"/>
                </a:lnTo>
                <a:lnTo>
                  <a:pt x="119" y="2050"/>
                </a:lnTo>
                <a:lnTo>
                  <a:pt x="127" y="2064"/>
                </a:lnTo>
                <a:lnTo>
                  <a:pt x="137" y="2077"/>
                </a:lnTo>
                <a:lnTo>
                  <a:pt x="1291" y="3223"/>
                </a:lnTo>
                <a:lnTo>
                  <a:pt x="1306" y="3236"/>
                </a:lnTo>
                <a:lnTo>
                  <a:pt x="1324" y="3244"/>
                </a:lnTo>
                <a:lnTo>
                  <a:pt x="1343" y="3248"/>
                </a:lnTo>
                <a:lnTo>
                  <a:pt x="1362" y="3248"/>
                </a:lnTo>
                <a:lnTo>
                  <a:pt x="1379" y="3244"/>
                </a:lnTo>
                <a:lnTo>
                  <a:pt x="1397" y="3236"/>
                </a:lnTo>
                <a:lnTo>
                  <a:pt x="1413" y="3223"/>
                </a:lnTo>
                <a:lnTo>
                  <a:pt x="1906" y="2719"/>
                </a:lnTo>
                <a:lnTo>
                  <a:pt x="636" y="1456"/>
                </a:lnTo>
                <a:close/>
                <a:moveTo>
                  <a:pt x="2479" y="672"/>
                </a:moveTo>
                <a:lnTo>
                  <a:pt x="2448" y="675"/>
                </a:lnTo>
                <a:lnTo>
                  <a:pt x="2420" y="683"/>
                </a:lnTo>
                <a:lnTo>
                  <a:pt x="2394" y="695"/>
                </a:lnTo>
                <a:lnTo>
                  <a:pt x="2370" y="712"/>
                </a:lnTo>
                <a:lnTo>
                  <a:pt x="2350" y="732"/>
                </a:lnTo>
                <a:lnTo>
                  <a:pt x="2333" y="756"/>
                </a:lnTo>
                <a:lnTo>
                  <a:pt x="2321" y="782"/>
                </a:lnTo>
                <a:lnTo>
                  <a:pt x="2312" y="810"/>
                </a:lnTo>
                <a:lnTo>
                  <a:pt x="2310" y="840"/>
                </a:lnTo>
                <a:lnTo>
                  <a:pt x="2312" y="870"/>
                </a:lnTo>
                <a:lnTo>
                  <a:pt x="2321" y="899"/>
                </a:lnTo>
                <a:lnTo>
                  <a:pt x="2333" y="925"/>
                </a:lnTo>
                <a:lnTo>
                  <a:pt x="2350" y="948"/>
                </a:lnTo>
                <a:lnTo>
                  <a:pt x="2370" y="969"/>
                </a:lnTo>
                <a:lnTo>
                  <a:pt x="2394" y="985"/>
                </a:lnTo>
                <a:lnTo>
                  <a:pt x="2420" y="998"/>
                </a:lnTo>
                <a:lnTo>
                  <a:pt x="2448" y="1005"/>
                </a:lnTo>
                <a:lnTo>
                  <a:pt x="2479" y="1008"/>
                </a:lnTo>
                <a:lnTo>
                  <a:pt x="2509" y="1005"/>
                </a:lnTo>
                <a:lnTo>
                  <a:pt x="2538" y="998"/>
                </a:lnTo>
                <a:lnTo>
                  <a:pt x="2564" y="985"/>
                </a:lnTo>
                <a:lnTo>
                  <a:pt x="2587" y="969"/>
                </a:lnTo>
                <a:lnTo>
                  <a:pt x="2608" y="948"/>
                </a:lnTo>
                <a:lnTo>
                  <a:pt x="2625" y="925"/>
                </a:lnTo>
                <a:lnTo>
                  <a:pt x="2637" y="899"/>
                </a:lnTo>
                <a:lnTo>
                  <a:pt x="2645" y="870"/>
                </a:lnTo>
                <a:lnTo>
                  <a:pt x="2648" y="840"/>
                </a:lnTo>
                <a:lnTo>
                  <a:pt x="2646" y="815"/>
                </a:lnTo>
                <a:lnTo>
                  <a:pt x="2640" y="791"/>
                </a:lnTo>
                <a:lnTo>
                  <a:pt x="2631" y="768"/>
                </a:lnTo>
                <a:lnTo>
                  <a:pt x="2518" y="879"/>
                </a:lnTo>
                <a:lnTo>
                  <a:pt x="2507" y="889"/>
                </a:lnTo>
                <a:lnTo>
                  <a:pt x="2493" y="894"/>
                </a:lnTo>
                <a:lnTo>
                  <a:pt x="2479" y="896"/>
                </a:lnTo>
                <a:lnTo>
                  <a:pt x="2465" y="894"/>
                </a:lnTo>
                <a:lnTo>
                  <a:pt x="2451" y="889"/>
                </a:lnTo>
                <a:lnTo>
                  <a:pt x="2439" y="879"/>
                </a:lnTo>
                <a:lnTo>
                  <a:pt x="2430" y="868"/>
                </a:lnTo>
                <a:lnTo>
                  <a:pt x="2424" y="854"/>
                </a:lnTo>
                <a:lnTo>
                  <a:pt x="2423" y="840"/>
                </a:lnTo>
                <a:lnTo>
                  <a:pt x="2424" y="826"/>
                </a:lnTo>
                <a:lnTo>
                  <a:pt x="2430" y="813"/>
                </a:lnTo>
                <a:lnTo>
                  <a:pt x="2439" y="800"/>
                </a:lnTo>
                <a:lnTo>
                  <a:pt x="2552" y="689"/>
                </a:lnTo>
                <a:lnTo>
                  <a:pt x="2529" y="680"/>
                </a:lnTo>
                <a:lnTo>
                  <a:pt x="2505" y="675"/>
                </a:lnTo>
                <a:lnTo>
                  <a:pt x="2479" y="672"/>
                </a:lnTo>
                <a:close/>
                <a:moveTo>
                  <a:pt x="1754" y="336"/>
                </a:moveTo>
                <a:lnTo>
                  <a:pt x="715" y="1376"/>
                </a:lnTo>
                <a:lnTo>
                  <a:pt x="1986" y="2639"/>
                </a:lnTo>
                <a:lnTo>
                  <a:pt x="2986" y="1617"/>
                </a:lnTo>
                <a:lnTo>
                  <a:pt x="2986" y="416"/>
                </a:lnTo>
                <a:lnTo>
                  <a:pt x="2714" y="686"/>
                </a:lnTo>
                <a:lnTo>
                  <a:pt x="2734" y="720"/>
                </a:lnTo>
                <a:lnTo>
                  <a:pt x="2748" y="759"/>
                </a:lnTo>
                <a:lnTo>
                  <a:pt x="2758" y="798"/>
                </a:lnTo>
                <a:lnTo>
                  <a:pt x="2761" y="840"/>
                </a:lnTo>
                <a:lnTo>
                  <a:pt x="2758" y="881"/>
                </a:lnTo>
                <a:lnTo>
                  <a:pt x="2748" y="921"/>
                </a:lnTo>
                <a:lnTo>
                  <a:pt x="2735" y="958"/>
                </a:lnTo>
                <a:lnTo>
                  <a:pt x="2715" y="993"/>
                </a:lnTo>
                <a:lnTo>
                  <a:pt x="2691" y="1024"/>
                </a:lnTo>
                <a:lnTo>
                  <a:pt x="2664" y="1052"/>
                </a:lnTo>
                <a:lnTo>
                  <a:pt x="2632" y="1075"/>
                </a:lnTo>
                <a:lnTo>
                  <a:pt x="2598" y="1094"/>
                </a:lnTo>
                <a:lnTo>
                  <a:pt x="2560" y="1108"/>
                </a:lnTo>
                <a:lnTo>
                  <a:pt x="2520" y="1117"/>
                </a:lnTo>
                <a:lnTo>
                  <a:pt x="2479" y="1120"/>
                </a:lnTo>
                <a:lnTo>
                  <a:pt x="2438" y="1117"/>
                </a:lnTo>
                <a:lnTo>
                  <a:pt x="2398" y="1108"/>
                </a:lnTo>
                <a:lnTo>
                  <a:pt x="2360" y="1094"/>
                </a:lnTo>
                <a:lnTo>
                  <a:pt x="2326" y="1075"/>
                </a:lnTo>
                <a:lnTo>
                  <a:pt x="2294" y="1052"/>
                </a:lnTo>
                <a:lnTo>
                  <a:pt x="2266" y="1024"/>
                </a:lnTo>
                <a:lnTo>
                  <a:pt x="2242" y="993"/>
                </a:lnTo>
                <a:lnTo>
                  <a:pt x="2223" y="958"/>
                </a:lnTo>
                <a:lnTo>
                  <a:pt x="2209" y="921"/>
                </a:lnTo>
                <a:lnTo>
                  <a:pt x="2200" y="881"/>
                </a:lnTo>
                <a:lnTo>
                  <a:pt x="2197" y="840"/>
                </a:lnTo>
                <a:lnTo>
                  <a:pt x="2200" y="799"/>
                </a:lnTo>
                <a:lnTo>
                  <a:pt x="2209" y="760"/>
                </a:lnTo>
                <a:lnTo>
                  <a:pt x="2223" y="722"/>
                </a:lnTo>
                <a:lnTo>
                  <a:pt x="2242" y="688"/>
                </a:lnTo>
                <a:lnTo>
                  <a:pt x="2266" y="657"/>
                </a:lnTo>
                <a:lnTo>
                  <a:pt x="2294" y="629"/>
                </a:lnTo>
                <a:lnTo>
                  <a:pt x="2326" y="605"/>
                </a:lnTo>
                <a:lnTo>
                  <a:pt x="2360" y="586"/>
                </a:lnTo>
                <a:lnTo>
                  <a:pt x="2398" y="572"/>
                </a:lnTo>
                <a:lnTo>
                  <a:pt x="2438" y="563"/>
                </a:lnTo>
                <a:lnTo>
                  <a:pt x="2479" y="560"/>
                </a:lnTo>
                <a:lnTo>
                  <a:pt x="2521" y="563"/>
                </a:lnTo>
                <a:lnTo>
                  <a:pt x="2561" y="573"/>
                </a:lnTo>
                <a:lnTo>
                  <a:pt x="2599" y="587"/>
                </a:lnTo>
                <a:lnTo>
                  <a:pt x="2634" y="607"/>
                </a:lnTo>
                <a:lnTo>
                  <a:pt x="2906" y="336"/>
                </a:lnTo>
                <a:lnTo>
                  <a:pt x="1754" y="336"/>
                </a:lnTo>
                <a:close/>
                <a:moveTo>
                  <a:pt x="3268" y="0"/>
                </a:moveTo>
                <a:lnTo>
                  <a:pt x="3282" y="2"/>
                </a:lnTo>
                <a:lnTo>
                  <a:pt x="3295" y="7"/>
                </a:lnTo>
                <a:lnTo>
                  <a:pt x="3308" y="17"/>
                </a:lnTo>
                <a:lnTo>
                  <a:pt x="3316" y="28"/>
                </a:lnTo>
                <a:lnTo>
                  <a:pt x="3322" y="42"/>
                </a:lnTo>
                <a:lnTo>
                  <a:pt x="3324" y="56"/>
                </a:lnTo>
                <a:lnTo>
                  <a:pt x="3322" y="71"/>
                </a:lnTo>
                <a:lnTo>
                  <a:pt x="3316" y="84"/>
                </a:lnTo>
                <a:lnTo>
                  <a:pt x="3308" y="96"/>
                </a:lnTo>
                <a:lnTo>
                  <a:pt x="3099" y="304"/>
                </a:lnTo>
                <a:lnTo>
                  <a:pt x="3099" y="1663"/>
                </a:lnTo>
                <a:lnTo>
                  <a:pt x="1492" y="3301"/>
                </a:lnTo>
                <a:lnTo>
                  <a:pt x="1468" y="3323"/>
                </a:lnTo>
                <a:lnTo>
                  <a:pt x="1441" y="3339"/>
                </a:lnTo>
                <a:lnTo>
                  <a:pt x="1412" y="3351"/>
                </a:lnTo>
                <a:lnTo>
                  <a:pt x="1381" y="3357"/>
                </a:lnTo>
                <a:lnTo>
                  <a:pt x="1351" y="3360"/>
                </a:lnTo>
                <a:lnTo>
                  <a:pt x="1321" y="3357"/>
                </a:lnTo>
                <a:lnTo>
                  <a:pt x="1292" y="3351"/>
                </a:lnTo>
                <a:lnTo>
                  <a:pt x="1262" y="3340"/>
                </a:lnTo>
                <a:lnTo>
                  <a:pt x="1236" y="3323"/>
                </a:lnTo>
                <a:lnTo>
                  <a:pt x="1211" y="3302"/>
                </a:lnTo>
                <a:lnTo>
                  <a:pt x="58" y="2156"/>
                </a:lnTo>
                <a:lnTo>
                  <a:pt x="38" y="2133"/>
                </a:lnTo>
                <a:lnTo>
                  <a:pt x="21" y="2106"/>
                </a:lnTo>
                <a:lnTo>
                  <a:pt x="9" y="2078"/>
                </a:lnTo>
                <a:lnTo>
                  <a:pt x="2" y="2048"/>
                </a:lnTo>
                <a:lnTo>
                  <a:pt x="0" y="2016"/>
                </a:lnTo>
                <a:lnTo>
                  <a:pt x="2" y="1985"/>
                </a:lnTo>
                <a:lnTo>
                  <a:pt x="9" y="1955"/>
                </a:lnTo>
                <a:lnTo>
                  <a:pt x="21" y="1927"/>
                </a:lnTo>
                <a:lnTo>
                  <a:pt x="38" y="1901"/>
                </a:lnTo>
                <a:lnTo>
                  <a:pt x="58" y="1877"/>
                </a:lnTo>
                <a:lnTo>
                  <a:pt x="1707" y="225"/>
                </a:lnTo>
                <a:lnTo>
                  <a:pt x="3019" y="225"/>
                </a:lnTo>
                <a:lnTo>
                  <a:pt x="3228" y="17"/>
                </a:lnTo>
                <a:lnTo>
                  <a:pt x="3240" y="7"/>
                </a:lnTo>
                <a:lnTo>
                  <a:pt x="3253" y="2"/>
                </a:lnTo>
                <a:lnTo>
                  <a:pt x="3268" y="0"/>
                </a:lnTo>
                <a:close/>
              </a:path>
            </a:pathLst>
          </a:custGeom>
          <a:solidFill>
            <a:srgbClr val="13452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144" name="Group 2106"/>
          <p:cNvGrpSpPr/>
          <p:nvPr/>
        </p:nvGrpSpPr>
        <p:grpSpPr>
          <a:xfrm>
            <a:off x="6880198" y="3423434"/>
            <a:ext cx="249878" cy="182603"/>
            <a:chOff x="4464050" y="4313238"/>
            <a:chExt cx="536575" cy="392113"/>
          </a:xfrm>
          <a:solidFill>
            <a:srgbClr val="134522"/>
          </a:solidFill>
        </p:grpSpPr>
        <p:sp>
          <p:nvSpPr>
            <p:cNvPr id="145" name="Freeform 877"/>
            <p:cNvSpPr>
              <a:spLocks noEditPoints="1"/>
            </p:cNvSpPr>
            <p:nvPr/>
          </p:nvSpPr>
          <p:spPr bwMode="auto">
            <a:xfrm>
              <a:off x="4768850" y="4367213"/>
              <a:ext cx="187325" cy="125413"/>
            </a:xfrm>
            <a:custGeom>
              <a:avLst/>
              <a:gdLst>
                <a:gd name="T0" fmla="*/ 546 w 1183"/>
                <a:gd name="T1" fmla="*/ 250 h 784"/>
                <a:gd name="T2" fmla="*/ 509 w 1183"/>
                <a:gd name="T3" fmla="*/ 354 h 784"/>
                <a:gd name="T4" fmla="*/ 518 w 1183"/>
                <a:gd name="T5" fmla="*/ 468 h 784"/>
                <a:gd name="T6" fmla="*/ 568 w 1183"/>
                <a:gd name="T7" fmla="*/ 565 h 784"/>
                <a:gd name="T8" fmla="*/ 637 w 1183"/>
                <a:gd name="T9" fmla="*/ 535 h 784"/>
                <a:gd name="T10" fmla="*/ 673 w 1183"/>
                <a:gd name="T11" fmla="*/ 431 h 784"/>
                <a:gd name="T12" fmla="*/ 666 w 1183"/>
                <a:gd name="T13" fmla="*/ 317 h 784"/>
                <a:gd name="T14" fmla="*/ 616 w 1183"/>
                <a:gd name="T15" fmla="*/ 220 h 784"/>
                <a:gd name="T16" fmla="*/ 754 w 1183"/>
                <a:gd name="T17" fmla="*/ 114 h 784"/>
                <a:gd name="T18" fmla="*/ 717 w 1183"/>
                <a:gd name="T19" fmla="*/ 168 h 784"/>
                <a:gd name="T20" fmla="*/ 777 w 1183"/>
                <a:gd name="T21" fmla="*/ 295 h 784"/>
                <a:gd name="T22" fmla="*/ 786 w 1183"/>
                <a:gd name="T23" fmla="*/ 441 h 784"/>
                <a:gd name="T24" fmla="*/ 742 w 1183"/>
                <a:gd name="T25" fmla="*/ 577 h 784"/>
                <a:gd name="T26" fmla="*/ 720 w 1183"/>
                <a:gd name="T27" fmla="*/ 663 h 784"/>
                <a:gd name="T28" fmla="*/ 830 w 1183"/>
                <a:gd name="T29" fmla="*/ 669 h 784"/>
                <a:gd name="T30" fmla="*/ 943 w 1183"/>
                <a:gd name="T31" fmla="*/ 627 h 784"/>
                <a:gd name="T32" fmla="*/ 1026 w 1183"/>
                <a:gd name="T33" fmla="*/ 545 h 784"/>
                <a:gd name="T34" fmla="*/ 1068 w 1183"/>
                <a:gd name="T35" fmla="*/ 434 h 784"/>
                <a:gd name="T36" fmla="*/ 1058 w 1183"/>
                <a:gd name="T37" fmla="*/ 312 h 784"/>
                <a:gd name="T38" fmla="*/ 1001 w 1183"/>
                <a:gd name="T39" fmla="*/ 209 h 784"/>
                <a:gd name="T40" fmla="*/ 908 w 1183"/>
                <a:gd name="T41" fmla="*/ 139 h 784"/>
                <a:gd name="T42" fmla="*/ 789 w 1183"/>
                <a:gd name="T43" fmla="*/ 112 h 784"/>
                <a:gd name="T44" fmla="*/ 314 w 1183"/>
                <a:gd name="T45" fmla="*/ 124 h 784"/>
                <a:gd name="T46" fmla="*/ 210 w 1183"/>
                <a:gd name="T47" fmla="*/ 181 h 784"/>
                <a:gd name="T48" fmla="*/ 140 w 1183"/>
                <a:gd name="T49" fmla="*/ 274 h 784"/>
                <a:gd name="T50" fmla="*/ 113 w 1183"/>
                <a:gd name="T51" fmla="*/ 392 h 784"/>
                <a:gd name="T52" fmla="*/ 140 w 1183"/>
                <a:gd name="T53" fmla="*/ 510 h 784"/>
                <a:gd name="T54" fmla="*/ 210 w 1183"/>
                <a:gd name="T55" fmla="*/ 603 h 784"/>
                <a:gd name="T56" fmla="*/ 314 w 1183"/>
                <a:gd name="T57" fmla="*/ 660 h 784"/>
                <a:gd name="T58" fmla="*/ 429 w 1183"/>
                <a:gd name="T59" fmla="*/ 670 h 784"/>
                <a:gd name="T60" fmla="*/ 466 w 1183"/>
                <a:gd name="T61" fmla="*/ 616 h 784"/>
                <a:gd name="T62" fmla="*/ 407 w 1183"/>
                <a:gd name="T63" fmla="*/ 489 h 784"/>
                <a:gd name="T64" fmla="*/ 398 w 1183"/>
                <a:gd name="T65" fmla="*/ 343 h 784"/>
                <a:gd name="T66" fmla="*/ 442 w 1183"/>
                <a:gd name="T67" fmla="*/ 208 h 784"/>
                <a:gd name="T68" fmla="*/ 463 w 1183"/>
                <a:gd name="T69" fmla="*/ 121 h 784"/>
                <a:gd name="T70" fmla="*/ 395 w 1183"/>
                <a:gd name="T71" fmla="*/ 0 h 784"/>
                <a:gd name="T72" fmla="*/ 518 w 1183"/>
                <a:gd name="T73" fmla="*/ 20 h 784"/>
                <a:gd name="T74" fmla="*/ 628 w 1183"/>
                <a:gd name="T75" fmla="*/ 35 h 784"/>
                <a:gd name="T76" fmla="*/ 746 w 1183"/>
                <a:gd name="T77" fmla="*/ 2 h 784"/>
                <a:gd name="T78" fmla="*/ 886 w 1183"/>
                <a:gd name="T79" fmla="*/ 12 h 784"/>
                <a:gd name="T80" fmla="*/ 1014 w 1183"/>
                <a:gd name="T81" fmla="*/ 70 h 784"/>
                <a:gd name="T82" fmla="*/ 1113 w 1183"/>
                <a:gd name="T83" fmla="*/ 168 h 784"/>
                <a:gd name="T84" fmla="*/ 1171 w 1183"/>
                <a:gd name="T85" fmla="*/ 295 h 784"/>
                <a:gd name="T86" fmla="*/ 1180 w 1183"/>
                <a:gd name="T87" fmla="*/ 441 h 784"/>
                <a:gd name="T88" fmla="*/ 1137 w 1183"/>
                <a:gd name="T89" fmla="*/ 577 h 784"/>
                <a:gd name="T90" fmla="*/ 1051 w 1183"/>
                <a:gd name="T91" fmla="*/ 686 h 784"/>
                <a:gd name="T92" fmla="*/ 931 w 1183"/>
                <a:gd name="T93" fmla="*/ 758 h 784"/>
                <a:gd name="T94" fmla="*/ 789 w 1183"/>
                <a:gd name="T95" fmla="*/ 784 h 784"/>
                <a:gd name="T96" fmla="*/ 666 w 1183"/>
                <a:gd name="T97" fmla="*/ 765 h 784"/>
                <a:gd name="T98" fmla="*/ 555 w 1183"/>
                <a:gd name="T99" fmla="*/ 750 h 784"/>
                <a:gd name="T100" fmla="*/ 438 w 1183"/>
                <a:gd name="T101" fmla="*/ 782 h 784"/>
                <a:gd name="T102" fmla="*/ 297 w 1183"/>
                <a:gd name="T103" fmla="*/ 772 h 784"/>
                <a:gd name="T104" fmla="*/ 169 w 1183"/>
                <a:gd name="T105" fmla="*/ 714 h 784"/>
                <a:gd name="T106" fmla="*/ 71 w 1183"/>
                <a:gd name="T107" fmla="*/ 616 h 784"/>
                <a:gd name="T108" fmla="*/ 13 w 1183"/>
                <a:gd name="T109" fmla="*/ 489 h 784"/>
                <a:gd name="T110" fmla="*/ 3 w 1183"/>
                <a:gd name="T111" fmla="*/ 343 h 784"/>
                <a:gd name="T112" fmla="*/ 46 w 1183"/>
                <a:gd name="T113" fmla="*/ 208 h 784"/>
                <a:gd name="T114" fmla="*/ 132 w 1183"/>
                <a:gd name="T115" fmla="*/ 99 h 784"/>
                <a:gd name="T116" fmla="*/ 252 w 1183"/>
                <a:gd name="T117" fmla="*/ 27 h 784"/>
                <a:gd name="T118" fmla="*/ 395 w 1183"/>
                <a:gd name="T11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3" h="784">
                  <a:moveTo>
                    <a:pt x="592" y="193"/>
                  </a:moveTo>
                  <a:lnTo>
                    <a:pt x="568" y="220"/>
                  </a:lnTo>
                  <a:lnTo>
                    <a:pt x="546" y="250"/>
                  </a:lnTo>
                  <a:lnTo>
                    <a:pt x="530" y="282"/>
                  </a:lnTo>
                  <a:lnTo>
                    <a:pt x="518" y="317"/>
                  </a:lnTo>
                  <a:lnTo>
                    <a:pt x="509" y="354"/>
                  </a:lnTo>
                  <a:lnTo>
                    <a:pt x="507" y="392"/>
                  </a:lnTo>
                  <a:lnTo>
                    <a:pt x="509" y="431"/>
                  </a:lnTo>
                  <a:lnTo>
                    <a:pt x="518" y="468"/>
                  </a:lnTo>
                  <a:lnTo>
                    <a:pt x="530" y="502"/>
                  </a:lnTo>
                  <a:lnTo>
                    <a:pt x="546" y="535"/>
                  </a:lnTo>
                  <a:lnTo>
                    <a:pt x="568" y="565"/>
                  </a:lnTo>
                  <a:lnTo>
                    <a:pt x="592" y="592"/>
                  </a:lnTo>
                  <a:lnTo>
                    <a:pt x="616" y="565"/>
                  </a:lnTo>
                  <a:lnTo>
                    <a:pt x="637" y="535"/>
                  </a:lnTo>
                  <a:lnTo>
                    <a:pt x="654" y="502"/>
                  </a:lnTo>
                  <a:lnTo>
                    <a:pt x="666" y="468"/>
                  </a:lnTo>
                  <a:lnTo>
                    <a:pt x="673" y="431"/>
                  </a:lnTo>
                  <a:lnTo>
                    <a:pt x="676" y="392"/>
                  </a:lnTo>
                  <a:lnTo>
                    <a:pt x="673" y="354"/>
                  </a:lnTo>
                  <a:lnTo>
                    <a:pt x="666" y="317"/>
                  </a:lnTo>
                  <a:lnTo>
                    <a:pt x="654" y="282"/>
                  </a:lnTo>
                  <a:lnTo>
                    <a:pt x="637" y="250"/>
                  </a:lnTo>
                  <a:lnTo>
                    <a:pt x="616" y="220"/>
                  </a:lnTo>
                  <a:lnTo>
                    <a:pt x="592" y="193"/>
                  </a:lnTo>
                  <a:close/>
                  <a:moveTo>
                    <a:pt x="789" y="112"/>
                  </a:moveTo>
                  <a:lnTo>
                    <a:pt x="754" y="114"/>
                  </a:lnTo>
                  <a:lnTo>
                    <a:pt x="720" y="121"/>
                  </a:lnTo>
                  <a:lnTo>
                    <a:pt x="689" y="131"/>
                  </a:lnTo>
                  <a:lnTo>
                    <a:pt x="717" y="168"/>
                  </a:lnTo>
                  <a:lnTo>
                    <a:pt x="742" y="208"/>
                  </a:lnTo>
                  <a:lnTo>
                    <a:pt x="762" y="251"/>
                  </a:lnTo>
                  <a:lnTo>
                    <a:pt x="777" y="295"/>
                  </a:lnTo>
                  <a:lnTo>
                    <a:pt x="786" y="343"/>
                  </a:lnTo>
                  <a:lnTo>
                    <a:pt x="789" y="392"/>
                  </a:lnTo>
                  <a:lnTo>
                    <a:pt x="786" y="441"/>
                  </a:lnTo>
                  <a:lnTo>
                    <a:pt x="777" y="489"/>
                  </a:lnTo>
                  <a:lnTo>
                    <a:pt x="762" y="534"/>
                  </a:lnTo>
                  <a:lnTo>
                    <a:pt x="742" y="577"/>
                  </a:lnTo>
                  <a:lnTo>
                    <a:pt x="717" y="616"/>
                  </a:lnTo>
                  <a:lnTo>
                    <a:pt x="689" y="653"/>
                  </a:lnTo>
                  <a:lnTo>
                    <a:pt x="720" y="663"/>
                  </a:lnTo>
                  <a:lnTo>
                    <a:pt x="754" y="670"/>
                  </a:lnTo>
                  <a:lnTo>
                    <a:pt x="789" y="672"/>
                  </a:lnTo>
                  <a:lnTo>
                    <a:pt x="830" y="669"/>
                  </a:lnTo>
                  <a:lnTo>
                    <a:pt x="870" y="660"/>
                  </a:lnTo>
                  <a:lnTo>
                    <a:pt x="908" y="646"/>
                  </a:lnTo>
                  <a:lnTo>
                    <a:pt x="943" y="627"/>
                  </a:lnTo>
                  <a:lnTo>
                    <a:pt x="973" y="603"/>
                  </a:lnTo>
                  <a:lnTo>
                    <a:pt x="1001" y="576"/>
                  </a:lnTo>
                  <a:lnTo>
                    <a:pt x="1026" y="545"/>
                  </a:lnTo>
                  <a:lnTo>
                    <a:pt x="1044" y="510"/>
                  </a:lnTo>
                  <a:lnTo>
                    <a:pt x="1058" y="473"/>
                  </a:lnTo>
                  <a:lnTo>
                    <a:pt x="1068" y="434"/>
                  </a:lnTo>
                  <a:lnTo>
                    <a:pt x="1071" y="392"/>
                  </a:lnTo>
                  <a:lnTo>
                    <a:pt x="1068" y="350"/>
                  </a:lnTo>
                  <a:lnTo>
                    <a:pt x="1058" y="312"/>
                  </a:lnTo>
                  <a:lnTo>
                    <a:pt x="1044" y="274"/>
                  </a:lnTo>
                  <a:lnTo>
                    <a:pt x="1026" y="239"/>
                  </a:lnTo>
                  <a:lnTo>
                    <a:pt x="1001" y="209"/>
                  </a:lnTo>
                  <a:lnTo>
                    <a:pt x="973" y="181"/>
                  </a:lnTo>
                  <a:lnTo>
                    <a:pt x="943" y="157"/>
                  </a:lnTo>
                  <a:lnTo>
                    <a:pt x="908" y="139"/>
                  </a:lnTo>
                  <a:lnTo>
                    <a:pt x="870" y="124"/>
                  </a:lnTo>
                  <a:lnTo>
                    <a:pt x="830" y="115"/>
                  </a:lnTo>
                  <a:lnTo>
                    <a:pt x="789" y="112"/>
                  </a:lnTo>
                  <a:close/>
                  <a:moveTo>
                    <a:pt x="395" y="112"/>
                  </a:moveTo>
                  <a:lnTo>
                    <a:pt x="353" y="115"/>
                  </a:lnTo>
                  <a:lnTo>
                    <a:pt x="314" y="124"/>
                  </a:lnTo>
                  <a:lnTo>
                    <a:pt x="276" y="139"/>
                  </a:lnTo>
                  <a:lnTo>
                    <a:pt x="241" y="157"/>
                  </a:lnTo>
                  <a:lnTo>
                    <a:pt x="210" y="181"/>
                  </a:lnTo>
                  <a:lnTo>
                    <a:pt x="183" y="209"/>
                  </a:lnTo>
                  <a:lnTo>
                    <a:pt x="158" y="239"/>
                  </a:lnTo>
                  <a:lnTo>
                    <a:pt x="140" y="274"/>
                  </a:lnTo>
                  <a:lnTo>
                    <a:pt x="125" y="312"/>
                  </a:lnTo>
                  <a:lnTo>
                    <a:pt x="116" y="350"/>
                  </a:lnTo>
                  <a:lnTo>
                    <a:pt x="113" y="392"/>
                  </a:lnTo>
                  <a:lnTo>
                    <a:pt x="116" y="434"/>
                  </a:lnTo>
                  <a:lnTo>
                    <a:pt x="125" y="473"/>
                  </a:lnTo>
                  <a:lnTo>
                    <a:pt x="140" y="510"/>
                  </a:lnTo>
                  <a:lnTo>
                    <a:pt x="158" y="545"/>
                  </a:lnTo>
                  <a:lnTo>
                    <a:pt x="183" y="576"/>
                  </a:lnTo>
                  <a:lnTo>
                    <a:pt x="210" y="603"/>
                  </a:lnTo>
                  <a:lnTo>
                    <a:pt x="241" y="627"/>
                  </a:lnTo>
                  <a:lnTo>
                    <a:pt x="276" y="646"/>
                  </a:lnTo>
                  <a:lnTo>
                    <a:pt x="314" y="660"/>
                  </a:lnTo>
                  <a:lnTo>
                    <a:pt x="353" y="669"/>
                  </a:lnTo>
                  <a:lnTo>
                    <a:pt x="395" y="672"/>
                  </a:lnTo>
                  <a:lnTo>
                    <a:pt x="429" y="670"/>
                  </a:lnTo>
                  <a:lnTo>
                    <a:pt x="463" y="663"/>
                  </a:lnTo>
                  <a:lnTo>
                    <a:pt x="495" y="653"/>
                  </a:lnTo>
                  <a:lnTo>
                    <a:pt x="466" y="616"/>
                  </a:lnTo>
                  <a:lnTo>
                    <a:pt x="442" y="577"/>
                  </a:lnTo>
                  <a:lnTo>
                    <a:pt x="421" y="534"/>
                  </a:lnTo>
                  <a:lnTo>
                    <a:pt x="407" y="489"/>
                  </a:lnTo>
                  <a:lnTo>
                    <a:pt x="398" y="441"/>
                  </a:lnTo>
                  <a:lnTo>
                    <a:pt x="395" y="392"/>
                  </a:lnTo>
                  <a:lnTo>
                    <a:pt x="398" y="343"/>
                  </a:lnTo>
                  <a:lnTo>
                    <a:pt x="407" y="295"/>
                  </a:lnTo>
                  <a:lnTo>
                    <a:pt x="421" y="251"/>
                  </a:lnTo>
                  <a:lnTo>
                    <a:pt x="442" y="208"/>
                  </a:lnTo>
                  <a:lnTo>
                    <a:pt x="466" y="168"/>
                  </a:lnTo>
                  <a:lnTo>
                    <a:pt x="495" y="131"/>
                  </a:lnTo>
                  <a:lnTo>
                    <a:pt x="463" y="121"/>
                  </a:lnTo>
                  <a:lnTo>
                    <a:pt x="429" y="114"/>
                  </a:lnTo>
                  <a:lnTo>
                    <a:pt x="395" y="112"/>
                  </a:lnTo>
                  <a:close/>
                  <a:moveTo>
                    <a:pt x="395" y="0"/>
                  </a:moveTo>
                  <a:lnTo>
                    <a:pt x="438" y="2"/>
                  </a:lnTo>
                  <a:lnTo>
                    <a:pt x="479" y="9"/>
                  </a:lnTo>
                  <a:lnTo>
                    <a:pt x="518" y="20"/>
                  </a:lnTo>
                  <a:lnTo>
                    <a:pt x="555" y="35"/>
                  </a:lnTo>
                  <a:lnTo>
                    <a:pt x="592" y="53"/>
                  </a:lnTo>
                  <a:lnTo>
                    <a:pt x="628" y="35"/>
                  </a:lnTo>
                  <a:lnTo>
                    <a:pt x="666" y="20"/>
                  </a:lnTo>
                  <a:lnTo>
                    <a:pt x="705" y="9"/>
                  </a:lnTo>
                  <a:lnTo>
                    <a:pt x="746" y="2"/>
                  </a:lnTo>
                  <a:lnTo>
                    <a:pt x="789" y="0"/>
                  </a:lnTo>
                  <a:lnTo>
                    <a:pt x="838" y="3"/>
                  </a:lnTo>
                  <a:lnTo>
                    <a:pt x="886" y="12"/>
                  </a:lnTo>
                  <a:lnTo>
                    <a:pt x="931" y="27"/>
                  </a:lnTo>
                  <a:lnTo>
                    <a:pt x="974" y="46"/>
                  </a:lnTo>
                  <a:lnTo>
                    <a:pt x="1014" y="70"/>
                  </a:lnTo>
                  <a:lnTo>
                    <a:pt x="1051" y="99"/>
                  </a:lnTo>
                  <a:lnTo>
                    <a:pt x="1084" y="132"/>
                  </a:lnTo>
                  <a:lnTo>
                    <a:pt x="1113" y="168"/>
                  </a:lnTo>
                  <a:lnTo>
                    <a:pt x="1137" y="208"/>
                  </a:lnTo>
                  <a:lnTo>
                    <a:pt x="1157" y="251"/>
                  </a:lnTo>
                  <a:lnTo>
                    <a:pt x="1171" y="295"/>
                  </a:lnTo>
                  <a:lnTo>
                    <a:pt x="1180" y="343"/>
                  </a:lnTo>
                  <a:lnTo>
                    <a:pt x="1183" y="392"/>
                  </a:lnTo>
                  <a:lnTo>
                    <a:pt x="1180" y="441"/>
                  </a:lnTo>
                  <a:lnTo>
                    <a:pt x="1171" y="489"/>
                  </a:lnTo>
                  <a:lnTo>
                    <a:pt x="1157" y="534"/>
                  </a:lnTo>
                  <a:lnTo>
                    <a:pt x="1137" y="577"/>
                  </a:lnTo>
                  <a:lnTo>
                    <a:pt x="1113" y="616"/>
                  </a:lnTo>
                  <a:lnTo>
                    <a:pt x="1084" y="653"/>
                  </a:lnTo>
                  <a:lnTo>
                    <a:pt x="1051" y="686"/>
                  </a:lnTo>
                  <a:lnTo>
                    <a:pt x="1014" y="714"/>
                  </a:lnTo>
                  <a:lnTo>
                    <a:pt x="974" y="738"/>
                  </a:lnTo>
                  <a:lnTo>
                    <a:pt x="931" y="758"/>
                  </a:lnTo>
                  <a:lnTo>
                    <a:pt x="886" y="772"/>
                  </a:lnTo>
                  <a:lnTo>
                    <a:pt x="838" y="781"/>
                  </a:lnTo>
                  <a:lnTo>
                    <a:pt x="789" y="784"/>
                  </a:lnTo>
                  <a:lnTo>
                    <a:pt x="746" y="782"/>
                  </a:lnTo>
                  <a:lnTo>
                    <a:pt x="705" y="775"/>
                  </a:lnTo>
                  <a:lnTo>
                    <a:pt x="666" y="765"/>
                  </a:lnTo>
                  <a:lnTo>
                    <a:pt x="628" y="750"/>
                  </a:lnTo>
                  <a:lnTo>
                    <a:pt x="592" y="731"/>
                  </a:lnTo>
                  <a:lnTo>
                    <a:pt x="555" y="750"/>
                  </a:lnTo>
                  <a:lnTo>
                    <a:pt x="518" y="765"/>
                  </a:lnTo>
                  <a:lnTo>
                    <a:pt x="479" y="775"/>
                  </a:lnTo>
                  <a:lnTo>
                    <a:pt x="438" y="782"/>
                  </a:lnTo>
                  <a:lnTo>
                    <a:pt x="395" y="784"/>
                  </a:lnTo>
                  <a:lnTo>
                    <a:pt x="346" y="781"/>
                  </a:lnTo>
                  <a:lnTo>
                    <a:pt x="297" y="772"/>
                  </a:lnTo>
                  <a:lnTo>
                    <a:pt x="252" y="758"/>
                  </a:lnTo>
                  <a:lnTo>
                    <a:pt x="209" y="738"/>
                  </a:lnTo>
                  <a:lnTo>
                    <a:pt x="169" y="714"/>
                  </a:lnTo>
                  <a:lnTo>
                    <a:pt x="132" y="686"/>
                  </a:lnTo>
                  <a:lnTo>
                    <a:pt x="100" y="653"/>
                  </a:lnTo>
                  <a:lnTo>
                    <a:pt x="71" y="616"/>
                  </a:lnTo>
                  <a:lnTo>
                    <a:pt x="46" y="577"/>
                  </a:lnTo>
                  <a:lnTo>
                    <a:pt x="27" y="534"/>
                  </a:lnTo>
                  <a:lnTo>
                    <a:pt x="13" y="489"/>
                  </a:lnTo>
                  <a:lnTo>
                    <a:pt x="3" y="441"/>
                  </a:lnTo>
                  <a:lnTo>
                    <a:pt x="0" y="392"/>
                  </a:lnTo>
                  <a:lnTo>
                    <a:pt x="3" y="343"/>
                  </a:lnTo>
                  <a:lnTo>
                    <a:pt x="13" y="295"/>
                  </a:lnTo>
                  <a:lnTo>
                    <a:pt x="27" y="251"/>
                  </a:lnTo>
                  <a:lnTo>
                    <a:pt x="46" y="208"/>
                  </a:lnTo>
                  <a:lnTo>
                    <a:pt x="71" y="168"/>
                  </a:lnTo>
                  <a:lnTo>
                    <a:pt x="100" y="132"/>
                  </a:lnTo>
                  <a:lnTo>
                    <a:pt x="132" y="99"/>
                  </a:lnTo>
                  <a:lnTo>
                    <a:pt x="169" y="70"/>
                  </a:lnTo>
                  <a:lnTo>
                    <a:pt x="209" y="46"/>
                  </a:lnTo>
                  <a:lnTo>
                    <a:pt x="252" y="27"/>
                  </a:lnTo>
                  <a:lnTo>
                    <a:pt x="297" y="12"/>
                  </a:lnTo>
                  <a:lnTo>
                    <a:pt x="346" y="3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878"/>
            <p:cNvSpPr>
              <a:spLocks noEditPoints="1"/>
            </p:cNvSpPr>
            <p:nvPr/>
          </p:nvSpPr>
          <p:spPr bwMode="auto">
            <a:xfrm>
              <a:off x="4464050" y="4313238"/>
              <a:ext cx="536575" cy="392113"/>
            </a:xfrm>
            <a:custGeom>
              <a:avLst/>
              <a:gdLst>
                <a:gd name="T0" fmla="*/ 212 w 3380"/>
                <a:gd name="T1" fmla="*/ 115 h 2465"/>
                <a:gd name="T2" fmla="*/ 168 w 3380"/>
                <a:gd name="T3" fmla="*/ 133 h 2465"/>
                <a:gd name="T4" fmla="*/ 134 w 3380"/>
                <a:gd name="T5" fmla="*/ 167 h 2465"/>
                <a:gd name="T6" fmla="*/ 116 w 3380"/>
                <a:gd name="T7" fmla="*/ 212 h 2465"/>
                <a:gd name="T8" fmla="*/ 113 w 3380"/>
                <a:gd name="T9" fmla="*/ 2228 h 2465"/>
                <a:gd name="T10" fmla="*/ 123 w 3380"/>
                <a:gd name="T11" fmla="*/ 2277 h 2465"/>
                <a:gd name="T12" fmla="*/ 150 w 3380"/>
                <a:gd name="T13" fmla="*/ 2316 h 2465"/>
                <a:gd name="T14" fmla="*/ 189 w 3380"/>
                <a:gd name="T15" fmla="*/ 2344 h 2465"/>
                <a:gd name="T16" fmla="*/ 238 w 3380"/>
                <a:gd name="T17" fmla="*/ 2353 h 2465"/>
                <a:gd name="T18" fmla="*/ 3168 w 3380"/>
                <a:gd name="T19" fmla="*/ 2351 h 2465"/>
                <a:gd name="T20" fmla="*/ 3212 w 3380"/>
                <a:gd name="T21" fmla="*/ 2331 h 2465"/>
                <a:gd name="T22" fmla="*/ 3246 w 3380"/>
                <a:gd name="T23" fmla="*/ 2298 h 2465"/>
                <a:gd name="T24" fmla="*/ 3264 w 3380"/>
                <a:gd name="T25" fmla="*/ 2254 h 2465"/>
                <a:gd name="T26" fmla="*/ 3267 w 3380"/>
                <a:gd name="T27" fmla="*/ 236 h 2465"/>
                <a:gd name="T28" fmla="*/ 3257 w 3380"/>
                <a:gd name="T29" fmla="*/ 188 h 2465"/>
                <a:gd name="T30" fmla="*/ 3230 w 3380"/>
                <a:gd name="T31" fmla="*/ 149 h 2465"/>
                <a:gd name="T32" fmla="*/ 3191 w 3380"/>
                <a:gd name="T33" fmla="*/ 122 h 2465"/>
                <a:gd name="T34" fmla="*/ 3142 w 3380"/>
                <a:gd name="T35" fmla="*/ 112 h 2465"/>
                <a:gd name="T36" fmla="*/ 238 w 3380"/>
                <a:gd name="T37" fmla="*/ 0 h 2465"/>
                <a:gd name="T38" fmla="*/ 3181 w 3380"/>
                <a:gd name="T39" fmla="*/ 3 h 2465"/>
                <a:gd name="T40" fmla="*/ 3252 w 3380"/>
                <a:gd name="T41" fmla="*/ 26 h 2465"/>
                <a:gd name="T42" fmla="*/ 3310 w 3380"/>
                <a:gd name="T43" fmla="*/ 69 h 2465"/>
                <a:gd name="T44" fmla="*/ 3353 w 3380"/>
                <a:gd name="T45" fmla="*/ 128 h 2465"/>
                <a:gd name="T46" fmla="*/ 3377 w 3380"/>
                <a:gd name="T47" fmla="*/ 199 h 2465"/>
                <a:gd name="T48" fmla="*/ 3380 w 3380"/>
                <a:gd name="T49" fmla="*/ 2228 h 2465"/>
                <a:gd name="T50" fmla="*/ 3368 w 3380"/>
                <a:gd name="T51" fmla="*/ 2303 h 2465"/>
                <a:gd name="T52" fmla="*/ 3334 w 3380"/>
                <a:gd name="T53" fmla="*/ 2368 h 2465"/>
                <a:gd name="T54" fmla="*/ 3283 w 3380"/>
                <a:gd name="T55" fmla="*/ 2419 h 2465"/>
                <a:gd name="T56" fmla="*/ 3217 w 3380"/>
                <a:gd name="T57" fmla="*/ 2453 h 2465"/>
                <a:gd name="T58" fmla="*/ 3142 w 3380"/>
                <a:gd name="T59" fmla="*/ 2465 h 2465"/>
                <a:gd name="T60" fmla="*/ 199 w 3380"/>
                <a:gd name="T61" fmla="*/ 2462 h 2465"/>
                <a:gd name="T62" fmla="*/ 128 w 3380"/>
                <a:gd name="T63" fmla="*/ 2438 h 2465"/>
                <a:gd name="T64" fmla="*/ 70 w 3380"/>
                <a:gd name="T65" fmla="*/ 2395 h 2465"/>
                <a:gd name="T66" fmla="*/ 27 w 3380"/>
                <a:gd name="T67" fmla="*/ 2337 h 2465"/>
                <a:gd name="T68" fmla="*/ 3 w 3380"/>
                <a:gd name="T69" fmla="*/ 2267 h 2465"/>
                <a:gd name="T70" fmla="*/ 0 w 3380"/>
                <a:gd name="T71" fmla="*/ 236 h 2465"/>
                <a:gd name="T72" fmla="*/ 12 w 3380"/>
                <a:gd name="T73" fmla="*/ 162 h 2465"/>
                <a:gd name="T74" fmla="*/ 46 w 3380"/>
                <a:gd name="T75" fmla="*/ 97 h 2465"/>
                <a:gd name="T76" fmla="*/ 97 w 3380"/>
                <a:gd name="T77" fmla="*/ 46 h 2465"/>
                <a:gd name="T78" fmla="*/ 163 w 3380"/>
                <a:gd name="T79" fmla="*/ 12 h 2465"/>
                <a:gd name="T80" fmla="*/ 238 w 3380"/>
                <a:gd name="T81" fmla="*/ 0 h 2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0" h="2465">
                  <a:moveTo>
                    <a:pt x="238" y="112"/>
                  </a:moveTo>
                  <a:lnTo>
                    <a:pt x="212" y="115"/>
                  </a:lnTo>
                  <a:lnTo>
                    <a:pt x="189" y="122"/>
                  </a:lnTo>
                  <a:lnTo>
                    <a:pt x="168" y="133"/>
                  </a:lnTo>
                  <a:lnTo>
                    <a:pt x="150" y="149"/>
                  </a:lnTo>
                  <a:lnTo>
                    <a:pt x="134" y="167"/>
                  </a:lnTo>
                  <a:lnTo>
                    <a:pt x="123" y="188"/>
                  </a:lnTo>
                  <a:lnTo>
                    <a:pt x="116" y="212"/>
                  </a:lnTo>
                  <a:lnTo>
                    <a:pt x="113" y="236"/>
                  </a:lnTo>
                  <a:lnTo>
                    <a:pt x="113" y="2228"/>
                  </a:lnTo>
                  <a:lnTo>
                    <a:pt x="116" y="2254"/>
                  </a:lnTo>
                  <a:lnTo>
                    <a:pt x="123" y="2277"/>
                  </a:lnTo>
                  <a:lnTo>
                    <a:pt x="134" y="2298"/>
                  </a:lnTo>
                  <a:lnTo>
                    <a:pt x="150" y="2316"/>
                  </a:lnTo>
                  <a:lnTo>
                    <a:pt x="168" y="2331"/>
                  </a:lnTo>
                  <a:lnTo>
                    <a:pt x="189" y="2344"/>
                  </a:lnTo>
                  <a:lnTo>
                    <a:pt x="212" y="2351"/>
                  </a:lnTo>
                  <a:lnTo>
                    <a:pt x="238" y="2353"/>
                  </a:lnTo>
                  <a:lnTo>
                    <a:pt x="3142" y="2353"/>
                  </a:lnTo>
                  <a:lnTo>
                    <a:pt x="3168" y="2351"/>
                  </a:lnTo>
                  <a:lnTo>
                    <a:pt x="3191" y="2344"/>
                  </a:lnTo>
                  <a:lnTo>
                    <a:pt x="3212" y="2331"/>
                  </a:lnTo>
                  <a:lnTo>
                    <a:pt x="3230" y="2316"/>
                  </a:lnTo>
                  <a:lnTo>
                    <a:pt x="3246" y="2298"/>
                  </a:lnTo>
                  <a:lnTo>
                    <a:pt x="3257" y="2277"/>
                  </a:lnTo>
                  <a:lnTo>
                    <a:pt x="3264" y="2254"/>
                  </a:lnTo>
                  <a:lnTo>
                    <a:pt x="3267" y="2228"/>
                  </a:lnTo>
                  <a:lnTo>
                    <a:pt x="3267" y="236"/>
                  </a:lnTo>
                  <a:lnTo>
                    <a:pt x="3264" y="212"/>
                  </a:lnTo>
                  <a:lnTo>
                    <a:pt x="3257" y="188"/>
                  </a:lnTo>
                  <a:lnTo>
                    <a:pt x="3246" y="167"/>
                  </a:lnTo>
                  <a:lnTo>
                    <a:pt x="3230" y="149"/>
                  </a:lnTo>
                  <a:lnTo>
                    <a:pt x="3212" y="133"/>
                  </a:lnTo>
                  <a:lnTo>
                    <a:pt x="3191" y="122"/>
                  </a:lnTo>
                  <a:lnTo>
                    <a:pt x="3168" y="115"/>
                  </a:lnTo>
                  <a:lnTo>
                    <a:pt x="3142" y="112"/>
                  </a:lnTo>
                  <a:lnTo>
                    <a:pt x="238" y="112"/>
                  </a:lnTo>
                  <a:close/>
                  <a:moveTo>
                    <a:pt x="238" y="0"/>
                  </a:moveTo>
                  <a:lnTo>
                    <a:pt x="3142" y="0"/>
                  </a:lnTo>
                  <a:lnTo>
                    <a:pt x="3181" y="3"/>
                  </a:lnTo>
                  <a:lnTo>
                    <a:pt x="3217" y="12"/>
                  </a:lnTo>
                  <a:lnTo>
                    <a:pt x="3252" y="26"/>
                  </a:lnTo>
                  <a:lnTo>
                    <a:pt x="3283" y="46"/>
                  </a:lnTo>
                  <a:lnTo>
                    <a:pt x="3310" y="69"/>
                  </a:lnTo>
                  <a:lnTo>
                    <a:pt x="3334" y="97"/>
                  </a:lnTo>
                  <a:lnTo>
                    <a:pt x="3353" y="128"/>
                  </a:lnTo>
                  <a:lnTo>
                    <a:pt x="3368" y="162"/>
                  </a:lnTo>
                  <a:lnTo>
                    <a:pt x="3377" y="199"/>
                  </a:lnTo>
                  <a:lnTo>
                    <a:pt x="3380" y="236"/>
                  </a:lnTo>
                  <a:lnTo>
                    <a:pt x="3380" y="2228"/>
                  </a:lnTo>
                  <a:lnTo>
                    <a:pt x="3377" y="2267"/>
                  </a:lnTo>
                  <a:lnTo>
                    <a:pt x="3368" y="2303"/>
                  </a:lnTo>
                  <a:lnTo>
                    <a:pt x="3353" y="2337"/>
                  </a:lnTo>
                  <a:lnTo>
                    <a:pt x="3334" y="2368"/>
                  </a:lnTo>
                  <a:lnTo>
                    <a:pt x="3310" y="2395"/>
                  </a:lnTo>
                  <a:lnTo>
                    <a:pt x="3283" y="2419"/>
                  </a:lnTo>
                  <a:lnTo>
                    <a:pt x="3252" y="2438"/>
                  </a:lnTo>
                  <a:lnTo>
                    <a:pt x="3217" y="2453"/>
                  </a:lnTo>
                  <a:lnTo>
                    <a:pt x="3181" y="2462"/>
                  </a:lnTo>
                  <a:lnTo>
                    <a:pt x="3142" y="2465"/>
                  </a:lnTo>
                  <a:lnTo>
                    <a:pt x="238" y="2465"/>
                  </a:lnTo>
                  <a:lnTo>
                    <a:pt x="199" y="2462"/>
                  </a:lnTo>
                  <a:lnTo>
                    <a:pt x="163" y="2453"/>
                  </a:lnTo>
                  <a:lnTo>
                    <a:pt x="128" y="2438"/>
                  </a:lnTo>
                  <a:lnTo>
                    <a:pt x="97" y="2419"/>
                  </a:lnTo>
                  <a:lnTo>
                    <a:pt x="70" y="2395"/>
                  </a:lnTo>
                  <a:lnTo>
                    <a:pt x="46" y="2368"/>
                  </a:lnTo>
                  <a:lnTo>
                    <a:pt x="27" y="2337"/>
                  </a:lnTo>
                  <a:lnTo>
                    <a:pt x="12" y="2303"/>
                  </a:lnTo>
                  <a:lnTo>
                    <a:pt x="3" y="2267"/>
                  </a:lnTo>
                  <a:lnTo>
                    <a:pt x="0" y="2228"/>
                  </a:lnTo>
                  <a:lnTo>
                    <a:pt x="0" y="236"/>
                  </a:lnTo>
                  <a:lnTo>
                    <a:pt x="3" y="199"/>
                  </a:lnTo>
                  <a:lnTo>
                    <a:pt x="12" y="162"/>
                  </a:lnTo>
                  <a:lnTo>
                    <a:pt x="27" y="128"/>
                  </a:lnTo>
                  <a:lnTo>
                    <a:pt x="46" y="97"/>
                  </a:lnTo>
                  <a:lnTo>
                    <a:pt x="70" y="69"/>
                  </a:lnTo>
                  <a:lnTo>
                    <a:pt x="97" y="46"/>
                  </a:lnTo>
                  <a:lnTo>
                    <a:pt x="128" y="26"/>
                  </a:lnTo>
                  <a:lnTo>
                    <a:pt x="163" y="12"/>
                  </a:lnTo>
                  <a:lnTo>
                    <a:pt x="199" y="3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879"/>
            <p:cNvSpPr>
              <a:spLocks/>
            </p:cNvSpPr>
            <p:nvPr/>
          </p:nvSpPr>
          <p:spPr bwMode="auto">
            <a:xfrm>
              <a:off x="4508500" y="4384675"/>
              <a:ext cx="98425" cy="19050"/>
            </a:xfrm>
            <a:custGeom>
              <a:avLst/>
              <a:gdLst>
                <a:gd name="T0" fmla="*/ 56 w 619"/>
                <a:gd name="T1" fmla="*/ 0 h 112"/>
                <a:gd name="T2" fmla="*/ 563 w 619"/>
                <a:gd name="T3" fmla="*/ 0 h 112"/>
                <a:gd name="T4" fmla="*/ 580 w 619"/>
                <a:gd name="T5" fmla="*/ 3 h 112"/>
                <a:gd name="T6" fmla="*/ 596 w 619"/>
                <a:gd name="T7" fmla="*/ 11 h 112"/>
                <a:gd name="T8" fmla="*/ 608 w 619"/>
                <a:gd name="T9" fmla="*/ 24 h 112"/>
                <a:gd name="T10" fmla="*/ 616 w 619"/>
                <a:gd name="T11" fmla="*/ 39 h 112"/>
                <a:gd name="T12" fmla="*/ 619 w 619"/>
                <a:gd name="T13" fmla="*/ 56 h 112"/>
                <a:gd name="T14" fmla="*/ 616 w 619"/>
                <a:gd name="T15" fmla="*/ 73 h 112"/>
                <a:gd name="T16" fmla="*/ 608 w 619"/>
                <a:gd name="T17" fmla="*/ 90 h 112"/>
                <a:gd name="T18" fmla="*/ 596 w 619"/>
                <a:gd name="T19" fmla="*/ 101 h 112"/>
                <a:gd name="T20" fmla="*/ 580 w 619"/>
                <a:gd name="T21" fmla="*/ 109 h 112"/>
                <a:gd name="T22" fmla="*/ 563 w 619"/>
                <a:gd name="T23" fmla="*/ 112 h 112"/>
                <a:gd name="T24" fmla="*/ 56 w 619"/>
                <a:gd name="T25" fmla="*/ 112 h 112"/>
                <a:gd name="T26" fmla="*/ 39 w 619"/>
                <a:gd name="T27" fmla="*/ 109 h 112"/>
                <a:gd name="T28" fmla="*/ 23 w 619"/>
                <a:gd name="T29" fmla="*/ 101 h 112"/>
                <a:gd name="T30" fmla="*/ 11 w 619"/>
                <a:gd name="T31" fmla="*/ 90 h 112"/>
                <a:gd name="T32" fmla="*/ 3 w 619"/>
                <a:gd name="T33" fmla="*/ 73 h 112"/>
                <a:gd name="T34" fmla="*/ 0 w 619"/>
                <a:gd name="T35" fmla="*/ 56 h 112"/>
                <a:gd name="T36" fmla="*/ 3 w 619"/>
                <a:gd name="T37" fmla="*/ 39 h 112"/>
                <a:gd name="T38" fmla="*/ 11 w 619"/>
                <a:gd name="T39" fmla="*/ 24 h 112"/>
                <a:gd name="T40" fmla="*/ 23 w 619"/>
                <a:gd name="T41" fmla="*/ 11 h 112"/>
                <a:gd name="T42" fmla="*/ 39 w 619"/>
                <a:gd name="T43" fmla="*/ 3 h 112"/>
                <a:gd name="T44" fmla="*/ 56 w 619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9" h="112">
                  <a:moveTo>
                    <a:pt x="56" y="0"/>
                  </a:moveTo>
                  <a:lnTo>
                    <a:pt x="563" y="0"/>
                  </a:lnTo>
                  <a:lnTo>
                    <a:pt x="580" y="3"/>
                  </a:lnTo>
                  <a:lnTo>
                    <a:pt x="596" y="11"/>
                  </a:lnTo>
                  <a:lnTo>
                    <a:pt x="608" y="24"/>
                  </a:lnTo>
                  <a:lnTo>
                    <a:pt x="616" y="39"/>
                  </a:lnTo>
                  <a:lnTo>
                    <a:pt x="619" y="56"/>
                  </a:lnTo>
                  <a:lnTo>
                    <a:pt x="616" y="73"/>
                  </a:lnTo>
                  <a:lnTo>
                    <a:pt x="608" y="90"/>
                  </a:lnTo>
                  <a:lnTo>
                    <a:pt x="596" y="101"/>
                  </a:lnTo>
                  <a:lnTo>
                    <a:pt x="580" y="109"/>
                  </a:lnTo>
                  <a:lnTo>
                    <a:pt x="563" y="112"/>
                  </a:lnTo>
                  <a:lnTo>
                    <a:pt x="56" y="112"/>
                  </a:lnTo>
                  <a:lnTo>
                    <a:pt x="39" y="109"/>
                  </a:lnTo>
                  <a:lnTo>
                    <a:pt x="23" y="101"/>
                  </a:lnTo>
                  <a:lnTo>
                    <a:pt x="11" y="90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880"/>
            <p:cNvSpPr>
              <a:spLocks/>
            </p:cNvSpPr>
            <p:nvPr/>
          </p:nvSpPr>
          <p:spPr bwMode="auto">
            <a:xfrm>
              <a:off x="4624388" y="4384675"/>
              <a:ext cx="98425" cy="19050"/>
            </a:xfrm>
            <a:custGeom>
              <a:avLst/>
              <a:gdLst>
                <a:gd name="T0" fmla="*/ 56 w 620"/>
                <a:gd name="T1" fmla="*/ 0 h 112"/>
                <a:gd name="T2" fmla="*/ 563 w 620"/>
                <a:gd name="T3" fmla="*/ 0 h 112"/>
                <a:gd name="T4" fmla="*/ 581 w 620"/>
                <a:gd name="T5" fmla="*/ 3 h 112"/>
                <a:gd name="T6" fmla="*/ 596 w 620"/>
                <a:gd name="T7" fmla="*/ 11 h 112"/>
                <a:gd name="T8" fmla="*/ 608 w 620"/>
                <a:gd name="T9" fmla="*/ 24 h 112"/>
                <a:gd name="T10" fmla="*/ 617 w 620"/>
                <a:gd name="T11" fmla="*/ 39 h 112"/>
                <a:gd name="T12" fmla="*/ 620 w 620"/>
                <a:gd name="T13" fmla="*/ 56 h 112"/>
                <a:gd name="T14" fmla="*/ 617 w 620"/>
                <a:gd name="T15" fmla="*/ 73 h 112"/>
                <a:gd name="T16" fmla="*/ 608 w 620"/>
                <a:gd name="T17" fmla="*/ 90 h 112"/>
                <a:gd name="T18" fmla="*/ 596 w 620"/>
                <a:gd name="T19" fmla="*/ 101 h 112"/>
                <a:gd name="T20" fmla="*/ 581 w 620"/>
                <a:gd name="T21" fmla="*/ 109 h 112"/>
                <a:gd name="T22" fmla="*/ 563 w 620"/>
                <a:gd name="T23" fmla="*/ 112 h 112"/>
                <a:gd name="T24" fmla="*/ 56 w 620"/>
                <a:gd name="T25" fmla="*/ 112 h 112"/>
                <a:gd name="T26" fmla="*/ 39 w 620"/>
                <a:gd name="T27" fmla="*/ 109 h 112"/>
                <a:gd name="T28" fmla="*/ 23 w 620"/>
                <a:gd name="T29" fmla="*/ 101 h 112"/>
                <a:gd name="T30" fmla="*/ 11 w 620"/>
                <a:gd name="T31" fmla="*/ 90 h 112"/>
                <a:gd name="T32" fmla="*/ 3 w 620"/>
                <a:gd name="T33" fmla="*/ 73 h 112"/>
                <a:gd name="T34" fmla="*/ 0 w 620"/>
                <a:gd name="T35" fmla="*/ 56 h 112"/>
                <a:gd name="T36" fmla="*/ 3 w 620"/>
                <a:gd name="T37" fmla="*/ 39 h 112"/>
                <a:gd name="T38" fmla="*/ 11 w 620"/>
                <a:gd name="T39" fmla="*/ 24 h 112"/>
                <a:gd name="T40" fmla="*/ 23 w 620"/>
                <a:gd name="T41" fmla="*/ 11 h 112"/>
                <a:gd name="T42" fmla="*/ 39 w 620"/>
                <a:gd name="T43" fmla="*/ 3 h 112"/>
                <a:gd name="T44" fmla="*/ 56 w 620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0" h="112">
                  <a:moveTo>
                    <a:pt x="56" y="0"/>
                  </a:moveTo>
                  <a:lnTo>
                    <a:pt x="563" y="0"/>
                  </a:lnTo>
                  <a:lnTo>
                    <a:pt x="581" y="3"/>
                  </a:lnTo>
                  <a:lnTo>
                    <a:pt x="596" y="11"/>
                  </a:lnTo>
                  <a:lnTo>
                    <a:pt x="608" y="24"/>
                  </a:lnTo>
                  <a:lnTo>
                    <a:pt x="617" y="39"/>
                  </a:lnTo>
                  <a:lnTo>
                    <a:pt x="620" y="56"/>
                  </a:lnTo>
                  <a:lnTo>
                    <a:pt x="617" y="73"/>
                  </a:lnTo>
                  <a:lnTo>
                    <a:pt x="608" y="90"/>
                  </a:lnTo>
                  <a:lnTo>
                    <a:pt x="596" y="101"/>
                  </a:lnTo>
                  <a:lnTo>
                    <a:pt x="581" y="109"/>
                  </a:lnTo>
                  <a:lnTo>
                    <a:pt x="563" y="112"/>
                  </a:lnTo>
                  <a:lnTo>
                    <a:pt x="56" y="112"/>
                  </a:lnTo>
                  <a:lnTo>
                    <a:pt x="39" y="109"/>
                  </a:lnTo>
                  <a:lnTo>
                    <a:pt x="23" y="101"/>
                  </a:lnTo>
                  <a:lnTo>
                    <a:pt x="11" y="90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881"/>
            <p:cNvSpPr>
              <a:spLocks/>
            </p:cNvSpPr>
            <p:nvPr/>
          </p:nvSpPr>
          <p:spPr bwMode="auto">
            <a:xfrm>
              <a:off x="4508500" y="4429125"/>
              <a:ext cx="26988" cy="19050"/>
            </a:xfrm>
            <a:custGeom>
              <a:avLst/>
              <a:gdLst>
                <a:gd name="T0" fmla="*/ 56 w 169"/>
                <a:gd name="T1" fmla="*/ 0 h 112"/>
                <a:gd name="T2" fmla="*/ 112 w 169"/>
                <a:gd name="T3" fmla="*/ 0 h 112"/>
                <a:gd name="T4" fmla="*/ 130 w 169"/>
                <a:gd name="T5" fmla="*/ 3 h 112"/>
                <a:gd name="T6" fmla="*/ 145 w 169"/>
                <a:gd name="T7" fmla="*/ 11 h 112"/>
                <a:gd name="T8" fmla="*/ 157 w 169"/>
                <a:gd name="T9" fmla="*/ 24 h 112"/>
                <a:gd name="T10" fmla="*/ 166 w 169"/>
                <a:gd name="T11" fmla="*/ 39 h 112"/>
                <a:gd name="T12" fmla="*/ 169 w 169"/>
                <a:gd name="T13" fmla="*/ 56 h 112"/>
                <a:gd name="T14" fmla="*/ 166 w 169"/>
                <a:gd name="T15" fmla="*/ 74 h 112"/>
                <a:gd name="T16" fmla="*/ 157 w 169"/>
                <a:gd name="T17" fmla="*/ 90 h 112"/>
                <a:gd name="T18" fmla="*/ 145 w 169"/>
                <a:gd name="T19" fmla="*/ 101 h 112"/>
                <a:gd name="T20" fmla="*/ 130 w 169"/>
                <a:gd name="T21" fmla="*/ 109 h 112"/>
                <a:gd name="T22" fmla="*/ 112 w 169"/>
                <a:gd name="T23" fmla="*/ 112 h 112"/>
                <a:gd name="T24" fmla="*/ 56 w 169"/>
                <a:gd name="T25" fmla="*/ 112 h 112"/>
                <a:gd name="T26" fmla="*/ 39 w 169"/>
                <a:gd name="T27" fmla="*/ 109 h 112"/>
                <a:gd name="T28" fmla="*/ 23 w 169"/>
                <a:gd name="T29" fmla="*/ 101 h 112"/>
                <a:gd name="T30" fmla="*/ 11 w 169"/>
                <a:gd name="T31" fmla="*/ 90 h 112"/>
                <a:gd name="T32" fmla="*/ 3 w 169"/>
                <a:gd name="T33" fmla="*/ 74 h 112"/>
                <a:gd name="T34" fmla="*/ 0 w 169"/>
                <a:gd name="T35" fmla="*/ 56 h 112"/>
                <a:gd name="T36" fmla="*/ 3 w 169"/>
                <a:gd name="T37" fmla="*/ 39 h 112"/>
                <a:gd name="T38" fmla="*/ 11 w 169"/>
                <a:gd name="T39" fmla="*/ 24 h 112"/>
                <a:gd name="T40" fmla="*/ 23 w 169"/>
                <a:gd name="T41" fmla="*/ 11 h 112"/>
                <a:gd name="T42" fmla="*/ 39 w 169"/>
                <a:gd name="T43" fmla="*/ 3 h 112"/>
                <a:gd name="T44" fmla="*/ 56 w 169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112">
                  <a:moveTo>
                    <a:pt x="56" y="0"/>
                  </a:moveTo>
                  <a:lnTo>
                    <a:pt x="112" y="0"/>
                  </a:lnTo>
                  <a:lnTo>
                    <a:pt x="130" y="3"/>
                  </a:lnTo>
                  <a:lnTo>
                    <a:pt x="145" y="11"/>
                  </a:lnTo>
                  <a:lnTo>
                    <a:pt x="157" y="24"/>
                  </a:lnTo>
                  <a:lnTo>
                    <a:pt x="166" y="39"/>
                  </a:lnTo>
                  <a:lnTo>
                    <a:pt x="169" y="56"/>
                  </a:lnTo>
                  <a:lnTo>
                    <a:pt x="166" y="74"/>
                  </a:lnTo>
                  <a:lnTo>
                    <a:pt x="157" y="90"/>
                  </a:lnTo>
                  <a:lnTo>
                    <a:pt x="145" y="101"/>
                  </a:lnTo>
                  <a:lnTo>
                    <a:pt x="130" y="109"/>
                  </a:lnTo>
                  <a:lnTo>
                    <a:pt x="112" y="112"/>
                  </a:lnTo>
                  <a:lnTo>
                    <a:pt x="56" y="112"/>
                  </a:lnTo>
                  <a:lnTo>
                    <a:pt x="39" y="109"/>
                  </a:lnTo>
                  <a:lnTo>
                    <a:pt x="23" y="101"/>
                  </a:lnTo>
                  <a:lnTo>
                    <a:pt x="11" y="90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882"/>
            <p:cNvSpPr>
              <a:spLocks/>
            </p:cNvSpPr>
            <p:nvPr/>
          </p:nvSpPr>
          <p:spPr bwMode="auto">
            <a:xfrm>
              <a:off x="4552950" y="4429125"/>
              <a:ext cx="36513" cy="19050"/>
            </a:xfrm>
            <a:custGeom>
              <a:avLst/>
              <a:gdLst>
                <a:gd name="T0" fmla="*/ 57 w 226"/>
                <a:gd name="T1" fmla="*/ 0 h 112"/>
                <a:gd name="T2" fmla="*/ 169 w 226"/>
                <a:gd name="T3" fmla="*/ 0 h 112"/>
                <a:gd name="T4" fmla="*/ 187 w 226"/>
                <a:gd name="T5" fmla="*/ 3 h 112"/>
                <a:gd name="T6" fmla="*/ 202 w 226"/>
                <a:gd name="T7" fmla="*/ 11 h 112"/>
                <a:gd name="T8" fmla="*/ 214 w 226"/>
                <a:gd name="T9" fmla="*/ 24 h 112"/>
                <a:gd name="T10" fmla="*/ 223 w 226"/>
                <a:gd name="T11" fmla="*/ 39 h 112"/>
                <a:gd name="T12" fmla="*/ 226 w 226"/>
                <a:gd name="T13" fmla="*/ 56 h 112"/>
                <a:gd name="T14" fmla="*/ 223 w 226"/>
                <a:gd name="T15" fmla="*/ 74 h 112"/>
                <a:gd name="T16" fmla="*/ 214 w 226"/>
                <a:gd name="T17" fmla="*/ 90 h 112"/>
                <a:gd name="T18" fmla="*/ 202 w 226"/>
                <a:gd name="T19" fmla="*/ 101 h 112"/>
                <a:gd name="T20" fmla="*/ 187 w 226"/>
                <a:gd name="T21" fmla="*/ 109 h 112"/>
                <a:gd name="T22" fmla="*/ 169 w 226"/>
                <a:gd name="T23" fmla="*/ 112 h 112"/>
                <a:gd name="T24" fmla="*/ 57 w 226"/>
                <a:gd name="T25" fmla="*/ 112 h 112"/>
                <a:gd name="T26" fmla="*/ 39 w 226"/>
                <a:gd name="T27" fmla="*/ 109 h 112"/>
                <a:gd name="T28" fmla="*/ 24 w 226"/>
                <a:gd name="T29" fmla="*/ 101 h 112"/>
                <a:gd name="T30" fmla="*/ 12 w 226"/>
                <a:gd name="T31" fmla="*/ 90 h 112"/>
                <a:gd name="T32" fmla="*/ 3 w 226"/>
                <a:gd name="T33" fmla="*/ 74 h 112"/>
                <a:gd name="T34" fmla="*/ 0 w 226"/>
                <a:gd name="T35" fmla="*/ 56 h 112"/>
                <a:gd name="T36" fmla="*/ 3 w 226"/>
                <a:gd name="T37" fmla="*/ 39 h 112"/>
                <a:gd name="T38" fmla="*/ 12 w 226"/>
                <a:gd name="T39" fmla="*/ 24 h 112"/>
                <a:gd name="T40" fmla="*/ 24 w 226"/>
                <a:gd name="T41" fmla="*/ 11 h 112"/>
                <a:gd name="T42" fmla="*/ 39 w 226"/>
                <a:gd name="T43" fmla="*/ 3 h 112"/>
                <a:gd name="T44" fmla="*/ 57 w 226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6" h="112">
                  <a:moveTo>
                    <a:pt x="57" y="0"/>
                  </a:moveTo>
                  <a:lnTo>
                    <a:pt x="169" y="0"/>
                  </a:lnTo>
                  <a:lnTo>
                    <a:pt x="187" y="3"/>
                  </a:lnTo>
                  <a:lnTo>
                    <a:pt x="202" y="11"/>
                  </a:lnTo>
                  <a:lnTo>
                    <a:pt x="214" y="24"/>
                  </a:lnTo>
                  <a:lnTo>
                    <a:pt x="223" y="39"/>
                  </a:lnTo>
                  <a:lnTo>
                    <a:pt x="226" y="56"/>
                  </a:lnTo>
                  <a:lnTo>
                    <a:pt x="223" y="74"/>
                  </a:lnTo>
                  <a:lnTo>
                    <a:pt x="214" y="90"/>
                  </a:lnTo>
                  <a:lnTo>
                    <a:pt x="202" y="101"/>
                  </a:lnTo>
                  <a:lnTo>
                    <a:pt x="187" y="109"/>
                  </a:lnTo>
                  <a:lnTo>
                    <a:pt x="169" y="112"/>
                  </a:lnTo>
                  <a:lnTo>
                    <a:pt x="57" y="112"/>
                  </a:lnTo>
                  <a:lnTo>
                    <a:pt x="39" y="109"/>
                  </a:lnTo>
                  <a:lnTo>
                    <a:pt x="24" y="101"/>
                  </a:lnTo>
                  <a:lnTo>
                    <a:pt x="12" y="90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883"/>
            <p:cNvSpPr>
              <a:spLocks/>
            </p:cNvSpPr>
            <p:nvPr/>
          </p:nvSpPr>
          <p:spPr bwMode="auto">
            <a:xfrm>
              <a:off x="4606925" y="4429125"/>
              <a:ext cx="26988" cy="19050"/>
            </a:xfrm>
            <a:custGeom>
              <a:avLst/>
              <a:gdLst>
                <a:gd name="T0" fmla="*/ 57 w 169"/>
                <a:gd name="T1" fmla="*/ 0 h 112"/>
                <a:gd name="T2" fmla="*/ 113 w 169"/>
                <a:gd name="T3" fmla="*/ 0 h 112"/>
                <a:gd name="T4" fmla="*/ 130 w 169"/>
                <a:gd name="T5" fmla="*/ 3 h 112"/>
                <a:gd name="T6" fmla="*/ 146 w 169"/>
                <a:gd name="T7" fmla="*/ 11 h 112"/>
                <a:gd name="T8" fmla="*/ 158 w 169"/>
                <a:gd name="T9" fmla="*/ 24 h 112"/>
                <a:gd name="T10" fmla="*/ 166 w 169"/>
                <a:gd name="T11" fmla="*/ 39 h 112"/>
                <a:gd name="T12" fmla="*/ 169 w 169"/>
                <a:gd name="T13" fmla="*/ 56 h 112"/>
                <a:gd name="T14" fmla="*/ 166 w 169"/>
                <a:gd name="T15" fmla="*/ 74 h 112"/>
                <a:gd name="T16" fmla="*/ 158 w 169"/>
                <a:gd name="T17" fmla="*/ 90 h 112"/>
                <a:gd name="T18" fmla="*/ 146 w 169"/>
                <a:gd name="T19" fmla="*/ 101 h 112"/>
                <a:gd name="T20" fmla="*/ 130 w 169"/>
                <a:gd name="T21" fmla="*/ 109 h 112"/>
                <a:gd name="T22" fmla="*/ 113 w 169"/>
                <a:gd name="T23" fmla="*/ 112 h 112"/>
                <a:gd name="T24" fmla="*/ 57 w 169"/>
                <a:gd name="T25" fmla="*/ 112 h 112"/>
                <a:gd name="T26" fmla="*/ 39 w 169"/>
                <a:gd name="T27" fmla="*/ 109 h 112"/>
                <a:gd name="T28" fmla="*/ 24 w 169"/>
                <a:gd name="T29" fmla="*/ 101 h 112"/>
                <a:gd name="T30" fmla="*/ 12 w 169"/>
                <a:gd name="T31" fmla="*/ 90 h 112"/>
                <a:gd name="T32" fmla="*/ 3 w 169"/>
                <a:gd name="T33" fmla="*/ 74 h 112"/>
                <a:gd name="T34" fmla="*/ 0 w 169"/>
                <a:gd name="T35" fmla="*/ 56 h 112"/>
                <a:gd name="T36" fmla="*/ 3 w 169"/>
                <a:gd name="T37" fmla="*/ 39 h 112"/>
                <a:gd name="T38" fmla="*/ 12 w 169"/>
                <a:gd name="T39" fmla="*/ 24 h 112"/>
                <a:gd name="T40" fmla="*/ 24 w 169"/>
                <a:gd name="T41" fmla="*/ 11 h 112"/>
                <a:gd name="T42" fmla="*/ 39 w 169"/>
                <a:gd name="T43" fmla="*/ 3 h 112"/>
                <a:gd name="T44" fmla="*/ 57 w 169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112">
                  <a:moveTo>
                    <a:pt x="57" y="0"/>
                  </a:moveTo>
                  <a:lnTo>
                    <a:pt x="113" y="0"/>
                  </a:lnTo>
                  <a:lnTo>
                    <a:pt x="130" y="3"/>
                  </a:lnTo>
                  <a:lnTo>
                    <a:pt x="146" y="11"/>
                  </a:lnTo>
                  <a:lnTo>
                    <a:pt x="158" y="24"/>
                  </a:lnTo>
                  <a:lnTo>
                    <a:pt x="166" y="39"/>
                  </a:lnTo>
                  <a:lnTo>
                    <a:pt x="169" y="56"/>
                  </a:lnTo>
                  <a:lnTo>
                    <a:pt x="166" y="74"/>
                  </a:lnTo>
                  <a:lnTo>
                    <a:pt x="158" y="90"/>
                  </a:lnTo>
                  <a:lnTo>
                    <a:pt x="146" y="101"/>
                  </a:lnTo>
                  <a:lnTo>
                    <a:pt x="130" y="109"/>
                  </a:lnTo>
                  <a:lnTo>
                    <a:pt x="113" y="112"/>
                  </a:lnTo>
                  <a:lnTo>
                    <a:pt x="57" y="112"/>
                  </a:lnTo>
                  <a:lnTo>
                    <a:pt x="39" y="109"/>
                  </a:lnTo>
                  <a:lnTo>
                    <a:pt x="24" y="101"/>
                  </a:lnTo>
                  <a:lnTo>
                    <a:pt x="12" y="90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884"/>
            <p:cNvSpPr>
              <a:spLocks/>
            </p:cNvSpPr>
            <p:nvPr/>
          </p:nvSpPr>
          <p:spPr bwMode="auto">
            <a:xfrm>
              <a:off x="4651375" y="4429125"/>
              <a:ext cx="36513" cy="19050"/>
            </a:xfrm>
            <a:custGeom>
              <a:avLst/>
              <a:gdLst>
                <a:gd name="T0" fmla="*/ 56 w 225"/>
                <a:gd name="T1" fmla="*/ 0 h 112"/>
                <a:gd name="T2" fmla="*/ 169 w 225"/>
                <a:gd name="T3" fmla="*/ 0 h 112"/>
                <a:gd name="T4" fmla="*/ 186 w 225"/>
                <a:gd name="T5" fmla="*/ 3 h 112"/>
                <a:gd name="T6" fmla="*/ 202 w 225"/>
                <a:gd name="T7" fmla="*/ 11 h 112"/>
                <a:gd name="T8" fmla="*/ 214 w 225"/>
                <a:gd name="T9" fmla="*/ 24 h 112"/>
                <a:gd name="T10" fmla="*/ 222 w 225"/>
                <a:gd name="T11" fmla="*/ 39 h 112"/>
                <a:gd name="T12" fmla="*/ 225 w 225"/>
                <a:gd name="T13" fmla="*/ 56 h 112"/>
                <a:gd name="T14" fmla="*/ 222 w 225"/>
                <a:gd name="T15" fmla="*/ 74 h 112"/>
                <a:gd name="T16" fmla="*/ 214 w 225"/>
                <a:gd name="T17" fmla="*/ 90 h 112"/>
                <a:gd name="T18" fmla="*/ 202 w 225"/>
                <a:gd name="T19" fmla="*/ 101 h 112"/>
                <a:gd name="T20" fmla="*/ 186 w 225"/>
                <a:gd name="T21" fmla="*/ 109 h 112"/>
                <a:gd name="T22" fmla="*/ 169 w 225"/>
                <a:gd name="T23" fmla="*/ 112 h 112"/>
                <a:gd name="T24" fmla="*/ 56 w 225"/>
                <a:gd name="T25" fmla="*/ 112 h 112"/>
                <a:gd name="T26" fmla="*/ 39 w 225"/>
                <a:gd name="T27" fmla="*/ 109 h 112"/>
                <a:gd name="T28" fmla="*/ 24 w 225"/>
                <a:gd name="T29" fmla="*/ 101 h 112"/>
                <a:gd name="T30" fmla="*/ 11 w 225"/>
                <a:gd name="T31" fmla="*/ 90 h 112"/>
                <a:gd name="T32" fmla="*/ 3 w 225"/>
                <a:gd name="T33" fmla="*/ 74 h 112"/>
                <a:gd name="T34" fmla="*/ 0 w 225"/>
                <a:gd name="T35" fmla="*/ 56 h 112"/>
                <a:gd name="T36" fmla="*/ 3 w 225"/>
                <a:gd name="T37" fmla="*/ 39 h 112"/>
                <a:gd name="T38" fmla="*/ 11 w 225"/>
                <a:gd name="T39" fmla="*/ 24 h 112"/>
                <a:gd name="T40" fmla="*/ 24 w 225"/>
                <a:gd name="T41" fmla="*/ 11 h 112"/>
                <a:gd name="T42" fmla="*/ 39 w 225"/>
                <a:gd name="T43" fmla="*/ 3 h 112"/>
                <a:gd name="T44" fmla="*/ 56 w 225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112">
                  <a:moveTo>
                    <a:pt x="56" y="0"/>
                  </a:moveTo>
                  <a:lnTo>
                    <a:pt x="169" y="0"/>
                  </a:lnTo>
                  <a:lnTo>
                    <a:pt x="186" y="3"/>
                  </a:lnTo>
                  <a:lnTo>
                    <a:pt x="202" y="11"/>
                  </a:lnTo>
                  <a:lnTo>
                    <a:pt x="214" y="24"/>
                  </a:lnTo>
                  <a:lnTo>
                    <a:pt x="222" y="39"/>
                  </a:lnTo>
                  <a:lnTo>
                    <a:pt x="225" y="56"/>
                  </a:lnTo>
                  <a:lnTo>
                    <a:pt x="222" y="74"/>
                  </a:lnTo>
                  <a:lnTo>
                    <a:pt x="214" y="90"/>
                  </a:lnTo>
                  <a:lnTo>
                    <a:pt x="202" y="101"/>
                  </a:lnTo>
                  <a:lnTo>
                    <a:pt x="186" y="109"/>
                  </a:lnTo>
                  <a:lnTo>
                    <a:pt x="169" y="112"/>
                  </a:lnTo>
                  <a:lnTo>
                    <a:pt x="56" y="112"/>
                  </a:lnTo>
                  <a:lnTo>
                    <a:pt x="39" y="109"/>
                  </a:lnTo>
                  <a:lnTo>
                    <a:pt x="24" y="101"/>
                  </a:lnTo>
                  <a:lnTo>
                    <a:pt x="11" y="90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885"/>
            <p:cNvSpPr>
              <a:spLocks/>
            </p:cNvSpPr>
            <p:nvPr/>
          </p:nvSpPr>
          <p:spPr bwMode="auto">
            <a:xfrm>
              <a:off x="4705350" y="4429125"/>
              <a:ext cx="17463" cy="19050"/>
            </a:xfrm>
            <a:custGeom>
              <a:avLst/>
              <a:gdLst>
                <a:gd name="T0" fmla="*/ 56 w 113"/>
                <a:gd name="T1" fmla="*/ 0 h 111"/>
                <a:gd name="T2" fmla="*/ 71 w 113"/>
                <a:gd name="T3" fmla="*/ 2 h 111"/>
                <a:gd name="T4" fmla="*/ 85 w 113"/>
                <a:gd name="T5" fmla="*/ 7 h 111"/>
                <a:gd name="T6" fmla="*/ 96 w 113"/>
                <a:gd name="T7" fmla="*/ 17 h 111"/>
                <a:gd name="T8" fmla="*/ 105 w 113"/>
                <a:gd name="T9" fmla="*/ 28 h 111"/>
                <a:gd name="T10" fmla="*/ 111 w 113"/>
                <a:gd name="T11" fmla="*/ 41 h 111"/>
                <a:gd name="T12" fmla="*/ 113 w 113"/>
                <a:gd name="T13" fmla="*/ 55 h 111"/>
                <a:gd name="T14" fmla="*/ 111 w 113"/>
                <a:gd name="T15" fmla="*/ 69 h 111"/>
                <a:gd name="T16" fmla="*/ 105 w 113"/>
                <a:gd name="T17" fmla="*/ 84 h 111"/>
                <a:gd name="T18" fmla="*/ 96 w 113"/>
                <a:gd name="T19" fmla="*/ 95 h 111"/>
                <a:gd name="T20" fmla="*/ 84 w 113"/>
                <a:gd name="T21" fmla="*/ 104 h 111"/>
                <a:gd name="T22" fmla="*/ 71 w 113"/>
                <a:gd name="T23" fmla="*/ 109 h 111"/>
                <a:gd name="T24" fmla="*/ 56 w 113"/>
                <a:gd name="T25" fmla="*/ 111 h 111"/>
                <a:gd name="T26" fmla="*/ 42 w 113"/>
                <a:gd name="T27" fmla="*/ 109 h 111"/>
                <a:gd name="T28" fmla="*/ 29 w 113"/>
                <a:gd name="T29" fmla="*/ 104 h 111"/>
                <a:gd name="T30" fmla="*/ 16 w 113"/>
                <a:gd name="T31" fmla="*/ 95 h 111"/>
                <a:gd name="T32" fmla="*/ 7 w 113"/>
                <a:gd name="T33" fmla="*/ 84 h 111"/>
                <a:gd name="T34" fmla="*/ 2 w 113"/>
                <a:gd name="T35" fmla="*/ 69 h 111"/>
                <a:gd name="T36" fmla="*/ 0 w 113"/>
                <a:gd name="T37" fmla="*/ 55 h 111"/>
                <a:gd name="T38" fmla="*/ 2 w 113"/>
                <a:gd name="T39" fmla="*/ 41 h 111"/>
                <a:gd name="T40" fmla="*/ 8 w 113"/>
                <a:gd name="T41" fmla="*/ 28 h 111"/>
                <a:gd name="T42" fmla="*/ 17 w 113"/>
                <a:gd name="T43" fmla="*/ 16 h 111"/>
                <a:gd name="T44" fmla="*/ 29 w 113"/>
                <a:gd name="T45" fmla="*/ 7 h 111"/>
                <a:gd name="T46" fmla="*/ 42 w 113"/>
                <a:gd name="T47" fmla="*/ 2 h 111"/>
                <a:gd name="T48" fmla="*/ 56 w 113"/>
                <a:gd name="T4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11">
                  <a:moveTo>
                    <a:pt x="56" y="0"/>
                  </a:moveTo>
                  <a:lnTo>
                    <a:pt x="71" y="2"/>
                  </a:lnTo>
                  <a:lnTo>
                    <a:pt x="85" y="7"/>
                  </a:lnTo>
                  <a:lnTo>
                    <a:pt x="96" y="17"/>
                  </a:lnTo>
                  <a:lnTo>
                    <a:pt x="105" y="28"/>
                  </a:lnTo>
                  <a:lnTo>
                    <a:pt x="111" y="41"/>
                  </a:lnTo>
                  <a:lnTo>
                    <a:pt x="113" y="55"/>
                  </a:lnTo>
                  <a:lnTo>
                    <a:pt x="111" y="69"/>
                  </a:lnTo>
                  <a:lnTo>
                    <a:pt x="105" y="84"/>
                  </a:lnTo>
                  <a:lnTo>
                    <a:pt x="96" y="95"/>
                  </a:lnTo>
                  <a:lnTo>
                    <a:pt x="84" y="104"/>
                  </a:lnTo>
                  <a:lnTo>
                    <a:pt x="71" y="109"/>
                  </a:lnTo>
                  <a:lnTo>
                    <a:pt x="56" y="111"/>
                  </a:lnTo>
                  <a:lnTo>
                    <a:pt x="42" y="109"/>
                  </a:lnTo>
                  <a:lnTo>
                    <a:pt x="29" y="104"/>
                  </a:lnTo>
                  <a:lnTo>
                    <a:pt x="16" y="95"/>
                  </a:lnTo>
                  <a:lnTo>
                    <a:pt x="7" y="84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41"/>
                  </a:lnTo>
                  <a:lnTo>
                    <a:pt x="8" y="28"/>
                  </a:lnTo>
                  <a:lnTo>
                    <a:pt x="17" y="16"/>
                  </a:lnTo>
                  <a:lnTo>
                    <a:pt x="29" y="7"/>
                  </a:lnTo>
                  <a:lnTo>
                    <a:pt x="42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886"/>
            <p:cNvSpPr>
              <a:spLocks noEditPoints="1"/>
            </p:cNvSpPr>
            <p:nvPr/>
          </p:nvSpPr>
          <p:spPr bwMode="auto">
            <a:xfrm>
              <a:off x="4508500" y="4572000"/>
              <a:ext cx="98425" cy="71438"/>
            </a:xfrm>
            <a:custGeom>
              <a:avLst/>
              <a:gdLst>
                <a:gd name="T0" fmla="*/ 112 w 619"/>
                <a:gd name="T1" fmla="*/ 113 h 449"/>
                <a:gd name="T2" fmla="*/ 112 w 619"/>
                <a:gd name="T3" fmla="*/ 337 h 449"/>
                <a:gd name="T4" fmla="*/ 507 w 619"/>
                <a:gd name="T5" fmla="*/ 337 h 449"/>
                <a:gd name="T6" fmla="*/ 507 w 619"/>
                <a:gd name="T7" fmla="*/ 113 h 449"/>
                <a:gd name="T8" fmla="*/ 112 w 619"/>
                <a:gd name="T9" fmla="*/ 113 h 449"/>
                <a:gd name="T10" fmla="*/ 0 w 619"/>
                <a:gd name="T11" fmla="*/ 0 h 449"/>
                <a:gd name="T12" fmla="*/ 619 w 619"/>
                <a:gd name="T13" fmla="*/ 0 h 449"/>
                <a:gd name="T14" fmla="*/ 619 w 619"/>
                <a:gd name="T15" fmla="*/ 449 h 449"/>
                <a:gd name="T16" fmla="*/ 0 w 619"/>
                <a:gd name="T17" fmla="*/ 449 h 449"/>
                <a:gd name="T18" fmla="*/ 0 w 619"/>
                <a:gd name="T1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449">
                  <a:moveTo>
                    <a:pt x="112" y="113"/>
                  </a:moveTo>
                  <a:lnTo>
                    <a:pt x="112" y="337"/>
                  </a:lnTo>
                  <a:lnTo>
                    <a:pt x="507" y="337"/>
                  </a:lnTo>
                  <a:lnTo>
                    <a:pt x="507" y="113"/>
                  </a:lnTo>
                  <a:lnTo>
                    <a:pt x="112" y="113"/>
                  </a:lnTo>
                  <a:close/>
                  <a:moveTo>
                    <a:pt x="0" y="0"/>
                  </a:moveTo>
                  <a:lnTo>
                    <a:pt x="619" y="0"/>
                  </a:lnTo>
                  <a:lnTo>
                    <a:pt x="619" y="449"/>
                  </a:lnTo>
                  <a:lnTo>
                    <a:pt x="0" y="4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887"/>
            <p:cNvSpPr>
              <a:spLocks noEditPoints="1"/>
            </p:cNvSpPr>
            <p:nvPr/>
          </p:nvSpPr>
          <p:spPr bwMode="auto">
            <a:xfrm>
              <a:off x="4624388" y="4572000"/>
              <a:ext cx="98425" cy="71438"/>
            </a:xfrm>
            <a:custGeom>
              <a:avLst/>
              <a:gdLst>
                <a:gd name="T0" fmla="*/ 113 w 620"/>
                <a:gd name="T1" fmla="*/ 113 h 449"/>
                <a:gd name="T2" fmla="*/ 113 w 620"/>
                <a:gd name="T3" fmla="*/ 337 h 449"/>
                <a:gd name="T4" fmla="*/ 507 w 620"/>
                <a:gd name="T5" fmla="*/ 337 h 449"/>
                <a:gd name="T6" fmla="*/ 507 w 620"/>
                <a:gd name="T7" fmla="*/ 113 h 449"/>
                <a:gd name="T8" fmla="*/ 113 w 620"/>
                <a:gd name="T9" fmla="*/ 113 h 449"/>
                <a:gd name="T10" fmla="*/ 0 w 620"/>
                <a:gd name="T11" fmla="*/ 0 h 449"/>
                <a:gd name="T12" fmla="*/ 620 w 620"/>
                <a:gd name="T13" fmla="*/ 0 h 449"/>
                <a:gd name="T14" fmla="*/ 620 w 620"/>
                <a:gd name="T15" fmla="*/ 449 h 449"/>
                <a:gd name="T16" fmla="*/ 0 w 620"/>
                <a:gd name="T17" fmla="*/ 449 h 449"/>
                <a:gd name="T18" fmla="*/ 0 w 620"/>
                <a:gd name="T1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0" h="449">
                  <a:moveTo>
                    <a:pt x="113" y="113"/>
                  </a:moveTo>
                  <a:lnTo>
                    <a:pt x="113" y="337"/>
                  </a:lnTo>
                  <a:lnTo>
                    <a:pt x="507" y="337"/>
                  </a:lnTo>
                  <a:lnTo>
                    <a:pt x="507" y="113"/>
                  </a:lnTo>
                  <a:lnTo>
                    <a:pt x="113" y="113"/>
                  </a:lnTo>
                  <a:close/>
                  <a:moveTo>
                    <a:pt x="0" y="0"/>
                  </a:moveTo>
                  <a:lnTo>
                    <a:pt x="620" y="0"/>
                  </a:lnTo>
                  <a:lnTo>
                    <a:pt x="620" y="449"/>
                  </a:lnTo>
                  <a:lnTo>
                    <a:pt x="0" y="4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888"/>
            <p:cNvSpPr>
              <a:spLocks noEditPoints="1"/>
            </p:cNvSpPr>
            <p:nvPr/>
          </p:nvSpPr>
          <p:spPr bwMode="auto">
            <a:xfrm>
              <a:off x="4741863" y="4572000"/>
              <a:ext cx="98425" cy="71438"/>
            </a:xfrm>
            <a:custGeom>
              <a:avLst/>
              <a:gdLst>
                <a:gd name="T0" fmla="*/ 113 w 620"/>
                <a:gd name="T1" fmla="*/ 113 h 449"/>
                <a:gd name="T2" fmla="*/ 113 w 620"/>
                <a:gd name="T3" fmla="*/ 337 h 449"/>
                <a:gd name="T4" fmla="*/ 507 w 620"/>
                <a:gd name="T5" fmla="*/ 337 h 449"/>
                <a:gd name="T6" fmla="*/ 507 w 620"/>
                <a:gd name="T7" fmla="*/ 113 h 449"/>
                <a:gd name="T8" fmla="*/ 113 w 620"/>
                <a:gd name="T9" fmla="*/ 113 h 449"/>
                <a:gd name="T10" fmla="*/ 0 w 620"/>
                <a:gd name="T11" fmla="*/ 0 h 449"/>
                <a:gd name="T12" fmla="*/ 620 w 620"/>
                <a:gd name="T13" fmla="*/ 0 h 449"/>
                <a:gd name="T14" fmla="*/ 620 w 620"/>
                <a:gd name="T15" fmla="*/ 449 h 449"/>
                <a:gd name="T16" fmla="*/ 0 w 620"/>
                <a:gd name="T17" fmla="*/ 449 h 449"/>
                <a:gd name="T18" fmla="*/ 0 w 620"/>
                <a:gd name="T1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0" h="449">
                  <a:moveTo>
                    <a:pt x="113" y="113"/>
                  </a:moveTo>
                  <a:lnTo>
                    <a:pt x="113" y="337"/>
                  </a:lnTo>
                  <a:lnTo>
                    <a:pt x="507" y="337"/>
                  </a:lnTo>
                  <a:lnTo>
                    <a:pt x="507" y="113"/>
                  </a:lnTo>
                  <a:lnTo>
                    <a:pt x="113" y="113"/>
                  </a:lnTo>
                  <a:close/>
                  <a:moveTo>
                    <a:pt x="0" y="0"/>
                  </a:moveTo>
                  <a:lnTo>
                    <a:pt x="620" y="0"/>
                  </a:lnTo>
                  <a:lnTo>
                    <a:pt x="620" y="449"/>
                  </a:lnTo>
                  <a:lnTo>
                    <a:pt x="0" y="4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889"/>
            <p:cNvSpPr>
              <a:spLocks noEditPoints="1"/>
            </p:cNvSpPr>
            <p:nvPr/>
          </p:nvSpPr>
          <p:spPr bwMode="auto">
            <a:xfrm>
              <a:off x="4857750" y="4572000"/>
              <a:ext cx="98425" cy="71438"/>
            </a:xfrm>
            <a:custGeom>
              <a:avLst/>
              <a:gdLst>
                <a:gd name="T0" fmla="*/ 112 w 619"/>
                <a:gd name="T1" fmla="*/ 113 h 449"/>
                <a:gd name="T2" fmla="*/ 112 w 619"/>
                <a:gd name="T3" fmla="*/ 337 h 449"/>
                <a:gd name="T4" fmla="*/ 507 w 619"/>
                <a:gd name="T5" fmla="*/ 337 h 449"/>
                <a:gd name="T6" fmla="*/ 507 w 619"/>
                <a:gd name="T7" fmla="*/ 113 h 449"/>
                <a:gd name="T8" fmla="*/ 112 w 619"/>
                <a:gd name="T9" fmla="*/ 113 h 449"/>
                <a:gd name="T10" fmla="*/ 0 w 619"/>
                <a:gd name="T11" fmla="*/ 0 h 449"/>
                <a:gd name="T12" fmla="*/ 619 w 619"/>
                <a:gd name="T13" fmla="*/ 0 h 449"/>
                <a:gd name="T14" fmla="*/ 619 w 619"/>
                <a:gd name="T15" fmla="*/ 449 h 449"/>
                <a:gd name="T16" fmla="*/ 0 w 619"/>
                <a:gd name="T17" fmla="*/ 449 h 449"/>
                <a:gd name="T18" fmla="*/ 0 w 619"/>
                <a:gd name="T1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449">
                  <a:moveTo>
                    <a:pt x="112" y="113"/>
                  </a:moveTo>
                  <a:lnTo>
                    <a:pt x="112" y="337"/>
                  </a:lnTo>
                  <a:lnTo>
                    <a:pt x="507" y="337"/>
                  </a:lnTo>
                  <a:lnTo>
                    <a:pt x="507" y="113"/>
                  </a:lnTo>
                  <a:lnTo>
                    <a:pt x="112" y="113"/>
                  </a:lnTo>
                  <a:close/>
                  <a:moveTo>
                    <a:pt x="0" y="0"/>
                  </a:moveTo>
                  <a:lnTo>
                    <a:pt x="619" y="0"/>
                  </a:lnTo>
                  <a:lnTo>
                    <a:pt x="619" y="449"/>
                  </a:lnTo>
                  <a:lnTo>
                    <a:pt x="0" y="4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58" name="Group 1038"/>
          <p:cNvGrpSpPr/>
          <p:nvPr/>
        </p:nvGrpSpPr>
        <p:grpSpPr>
          <a:xfrm>
            <a:off x="6871472" y="2932695"/>
            <a:ext cx="255792" cy="191476"/>
            <a:chOff x="6281738" y="5076825"/>
            <a:chExt cx="549275" cy="411163"/>
          </a:xfrm>
          <a:solidFill>
            <a:srgbClr val="134522"/>
          </a:solidFill>
        </p:grpSpPr>
        <p:sp>
          <p:nvSpPr>
            <p:cNvPr id="159" name="Freeform 432"/>
            <p:cNvSpPr>
              <a:spLocks noEditPoints="1"/>
            </p:cNvSpPr>
            <p:nvPr/>
          </p:nvSpPr>
          <p:spPr bwMode="auto">
            <a:xfrm>
              <a:off x="6281738" y="5076825"/>
              <a:ext cx="549275" cy="411163"/>
            </a:xfrm>
            <a:custGeom>
              <a:avLst/>
              <a:gdLst>
                <a:gd name="T0" fmla="*/ 1349 w 3457"/>
                <a:gd name="T1" fmla="*/ 2350 h 2591"/>
                <a:gd name="T2" fmla="*/ 1312 w 3457"/>
                <a:gd name="T3" fmla="*/ 2423 h 2591"/>
                <a:gd name="T4" fmla="*/ 2145 w 3457"/>
                <a:gd name="T5" fmla="*/ 2423 h 2591"/>
                <a:gd name="T6" fmla="*/ 2110 w 3457"/>
                <a:gd name="T7" fmla="*/ 2350 h 2591"/>
                <a:gd name="T8" fmla="*/ 1349 w 3457"/>
                <a:gd name="T9" fmla="*/ 2350 h 2591"/>
                <a:gd name="T10" fmla="*/ 448 w 3457"/>
                <a:gd name="T11" fmla="*/ 1918 h 2591"/>
                <a:gd name="T12" fmla="*/ 183 w 3457"/>
                <a:gd name="T13" fmla="*/ 2450 h 2591"/>
                <a:gd name="T14" fmla="*/ 1143 w 3457"/>
                <a:gd name="T15" fmla="*/ 2450 h 2591"/>
                <a:gd name="T16" fmla="*/ 1242 w 3457"/>
                <a:gd name="T17" fmla="*/ 2249 h 2591"/>
                <a:gd name="T18" fmla="*/ 1254 w 3457"/>
                <a:gd name="T19" fmla="*/ 2232 h 2591"/>
                <a:gd name="T20" fmla="*/ 1269 w 3457"/>
                <a:gd name="T21" fmla="*/ 2219 h 2591"/>
                <a:gd name="T22" fmla="*/ 1286 w 3457"/>
                <a:gd name="T23" fmla="*/ 2212 h 2591"/>
                <a:gd name="T24" fmla="*/ 1305 w 3457"/>
                <a:gd name="T25" fmla="*/ 2209 h 2591"/>
                <a:gd name="T26" fmla="*/ 2154 w 3457"/>
                <a:gd name="T27" fmla="*/ 2209 h 2591"/>
                <a:gd name="T28" fmla="*/ 2172 w 3457"/>
                <a:gd name="T29" fmla="*/ 2212 h 2591"/>
                <a:gd name="T30" fmla="*/ 2190 w 3457"/>
                <a:gd name="T31" fmla="*/ 2219 h 2591"/>
                <a:gd name="T32" fmla="*/ 2205 w 3457"/>
                <a:gd name="T33" fmla="*/ 2232 h 2591"/>
                <a:gd name="T34" fmla="*/ 2216 w 3457"/>
                <a:gd name="T35" fmla="*/ 2249 h 2591"/>
                <a:gd name="T36" fmla="*/ 2315 w 3457"/>
                <a:gd name="T37" fmla="*/ 2450 h 2591"/>
                <a:gd name="T38" fmla="*/ 3274 w 3457"/>
                <a:gd name="T39" fmla="*/ 2450 h 2591"/>
                <a:gd name="T40" fmla="*/ 3013 w 3457"/>
                <a:gd name="T41" fmla="*/ 1918 h 2591"/>
                <a:gd name="T42" fmla="*/ 448 w 3457"/>
                <a:gd name="T43" fmla="*/ 1918 h 2591"/>
                <a:gd name="T44" fmla="*/ 474 w 3457"/>
                <a:gd name="T45" fmla="*/ 141 h 2591"/>
                <a:gd name="T46" fmla="*/ 474 w 3457"/>
                <a:gd name="T47" fmla="*/ 1778 h 2591"/>
                <a:gd name="T48" fmla="*/ 2987 w 3457"/>
                <a:gd name="T49" fmla="*/ 1778 h 2591"/>
                <a:gd name="T50" fmla="*/ 2987 w 3457"/>
                <a:gd name="T51" fmla="*/ 141 h 2591"/>
                <a:gd name="T52" fmla="*/ 474 w 3457"/>
                <a:gd name="T53" fmla="*/ 141 h 2591"/>
                <a:gd name="T54" fmla="*/ 404 w 3457"/>
                <a:gd name="T55" fmla="*/ 0 h 2591"/>
                <a:gd name="T56" fmla="*/ 3055 w 3457"/>
                <a:gd name="T57" fmla="*/ 0 h 2591"/>
                <a:gd name="T58" fmla="*/ 3074 w 3457"/>
                <a:gd name="T59" fmla="*/ 2 h 2591"/>
                <a:gd name="T60" fmla="*/ 3091 w 3457"/>
                <a:gd name="T61" fmla="*/ 10 h 2591"/>
                <a:gd name="T62" fmla="*/ 3106 w 3457"/>
                <a:gd name="T63" fmla="*/ 20 h 2591"/>
                <a:gd name="T64" fmla="*/ 3116 w 3457"/>
                <a:gd name="T65" fmla="*/ 35 h 2591"/>
                <a:gd name="T66" fmla="*/ 3123 w 3457"/>
                <a:gd name="T67" fmla="*/ 52 h 2591"/>
                <a:gd name="T68" fmla="*/ 3126 w 3457"/>
                <a:gd name="T69" fmla="*/ 71 h 2591"/>
                <a:gd name="T70" fmla="*/ 3126 w 3457"/>
                <a:gd name="T71" fmla="*/ 1831 h 2591"/>
                <a:gd name="T72" fmla="*/ 3446 w 3457"/>
                <a:gd name="T73" fmla="*/ 2483 h 2591"/>
                <a:gd name="T74" fmla="*/ 3453 w 3457"/>
                <a:gd name="T75" fmla="*/ 2495 h 2591"/>
                <a:gd name="T76" fmla="*/ 3456 w 3457"/>
                <a:gd name="T77" fmla="*/ 2507 h 2591"/>
                <a:gd name="T78" fmla="*/ 3457 w 3457"/>
                <a:gd name="T79" fmla="*/ 2520 h 2591"/>
                <a:gd name="T80" fmla="*/ 3455 w 3457"/>
                <a:gd name="T81" fmla="*/ 2539 h 2591"/>
                <a:gd name="T82" fmla="*/ 3447 w 3457"/>
                <a:gd name="T83" fmla="*/ 2556 h 2591"/>
                <a:gd name="T84" fmla="*/ 3437 w 3457"/>
                <a:gd name="T85" fmla="*/ 2571 h 2591"/>
                <a:gd name="T86" fmla="*/ 3422 w 3457"/>
                <a:gd name="T87" fmla="*/ 2581 h 2591"/>
                <a:gd name="T88" fmla="*/ 3405 w 3457"/>
                <a:gd name="T89" fmla="*/ 2588 h 2591"/>
                <a:gd name="T90" fmla="*/ 3387 w 3457"/>
                <a:gd name="T91" fmla="*/ 2591 h 2591"/>
                <a:gd name="T92" fmla="*/ 69 w 3457"/>
                <a:gd name="T93" fmla="*/ 2591 h 2591"/>
                <a:gd name="T94" fmla="*/ 52 w 3457"/>
                <a:gd name="T95" fmla="*/ 2588 h 2591"/>
                <a:gd name="T96" fmla="*/ 36 w 3457"/>
                <a:gd name="T97" fmla="*/ 2581 h 2591"/>
                <a:gd name="T98" fmla="*/ 22 w 3457"/>
                <a:gd name="T99" fmla="*/ 2571 h 2591"/>
                <a:gd name="T100" fmla="*/ 10 w 3457"/>
                <a:gd name="T101" fmla="*/ 2557 h 2591"/>
                <a:gd name="T102" fmla="*/ 3 w 3457"/>
                <a:gd name="T103" fmla="*/ 2541 h 2591"/>
                <a:gd name="T104" fmla="*/ 0 w 3457"/>
                <a:gd name="T105" fmla="*/ 2523 h 2591"/>
                <a:gd name="T106" fmla="*/ 1 w 3457"/>
                <a:gd name="T107" fmla="*/ 2506 h 2591"/>
                <a:gd name="T108" fmla="*/ 7 w 3457"/>
                <a:gd name="T109" fmla="*/ 2489 h 2591"/>
                <a:gd name="T110" fmla="*/ 333 w 3457"/>
                <a:gd name="T111" fmla="*/ 1831 h 2591"/>
                <a:gd name="T112" fmla="*/ 333 w 3457"/>
                <a:gd name="T113" fmla="*/ 71 h 2591"/>
                <a:gd name="T114" fmla="*/ 337 w 3457"/>
                <a:gd name="T115" fmla="*/ 52 h 2591"/>
                <a:gd name="T116" fmla="*/ 343 w 3457"/>
                <a:gd name="T117" fmla="*/ 35 h 2591"/>
                <a:gd name="T118" fmla="*/ 354 w 3457"/>
                <a:gd name="T119" fmla="*/ 20 h 2591"/>
                <a:gd name="T120" fmla="*/ 368 w 3457"/>
                <a:gd name="T121" fmla="*/ 10 h 2591"/>
                <a:gd name="T122" fmla="*/ 385 w 3457"/>
                <a:gd name="T123" fmla="*/ 2 h 2591"/>
                <a:gd name="T124" fmla="*/ 404 w 3457"/>
                <a:gd name="T125" fmla="*/ 0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7" h="2591">
                  <a:moveTo>
                    <a:pt x="1349" y="2350"/>
                  </a:moveTo>
                  <a:lnTo>
                    <a:pt x="1312" y="2423"/>
                  </a:lnTo>
                  <a:lnTo>
                    <a:pt x="2145" y="2423"/>
                  </a:lnTo>
                  <a:lnTo>
                    <a:pt x="2110" y="2350"/>
                  </a:lnTo>
                  <a:lnTo>
                    <a:pt x="1349" y="2350"/>
                  </a:lnTo>
                  <a:close/>
                  <a:moveTo>
                    <a:pt x="448" y="1918"/>
                  </a:moveTo>
                  <a:lnTo>
                    <a:pt x="183" y="2450"/>
                  </a:lnTo>
                  <a:lnTo>
                    <a:pt x="1143" y="2450"/>
                  </a:lnTo>
                  <a:lnTo>
                    <a:pt x="1242" y="2249"/>
                  </a:lnTo>
                  <a:lnTo>
                    <a:pt x="1254" y="2232"/>
                  </a:lnTo>
                  <a:lnTo>
                    <a:pt x="1269" y="2219"/>
                  </a:lnTo>
                  <a:lnTo>
                    <a:pt x="1286" y="2212"/>
                  </a:lnTo>
                  <a:lnTo>
                    <a:pt x="1305" y="2209"/>
                  </a:lnTo>
                  <a:lnTo>
                    <a:pt x="2154" y="2209"/>
                  </a:lnTo>
                  <a:lnTo>
                    <a:pt x="2172" y="2212"/>
                  </a:lnTo>
                  <a:lnTo>
                    <a:pt x="2190" y="2219"/>
                  </a:lnTo>
                  <a:lnTo>
                    <a:pt x="2205" y="2232"/>
                  </a:lnTo>
                  <a:lnTo>
                    <a:pt x="2216" y="2249"/>
                  </a:lnTo>
                  <a:lnTo>
                    <a:pt x="2315" y="2450"/>
                  </a:lnTo>
                  <a:lnTo>
                    <a:pt x="3274" y="2450"/>
                  </a:lnTo>
                  <a:lnTo>
                    <a:pt x="3013" y="1918"/>
                  </a:lnTo>
                  <a:lnTo>
                    <a:pt x="448" y="1918"/>
                  </a:lnTo>
                  <a:close/>
                  <a:moveTo>
                    <a:pt x="474" y="141"/>
                  </a:moveTo>
                  <a:lnTo>
                    <a:pt x="474" y="1778"/>
                  </a:lnTo>
                  <a:lnTo>
                    <a:pt x="2987" y="1778"/>
                  </a:lnTo>
                  <a:lnTo>
                    <a:pt x="2987" y="141"/>
                  </a:lnTo>
                  <a:lnTo>
                    <a:pt x="474" y="141"/>
                  </a:lnTo>
                  <a:close/>
                  <a:moveTo>
                    <a:pt x="404" y="0"/>
                  </a:moveTo>
                  <a:lnTo>
                    <a:pt x="3055" y="0"/>
                  </a:lnTo>
                  <a:lnTo>
                    <a:pt x="3074" y="2"/>
                  </a:lnTo>
                  <a:lnTo>
                    <a:pt x="3091" y="10"/>
                  </a:lnTo>
                  <a:lnTo>
                    <a:pt x="3106" y="20"/>
                  </a:lnTo>
                  <a:lnTo>
                    <a:pt x="3116" y="35"/>
                  </a:lnTo>
                  <a:lnTo>
                    <a:pt x="3123" y="52"/>
                  </a:lnTo>
                  <a:lnTo>
                    <a:pt x="3126" y="71"/>
                  </a:lnTo>
                  <a:lnTo>
                    <a:pt x="3126" y="1831"/>
                  </a:lnTo>
                  <a:lnTo>
                    <a:pt x="3446" y="2483"/>
                  </a:lnTo>
                  <a:lnTo>
                    <a:pt x="3453" y="2495"/>
                  </a:lnTo>
                  <a:lnTo>
                    <a:pt x="3456" y="2507"/>
                  </a:lnTo>
                  <a:lnTo>
                    <a:pt x="3457" y="2520"/>
                  </a:lnTo>
                  <a:lnTo>
                    <a:pt x="3455" y="2539"/>
                  </a:lnTo>
                  <a:lnTo>
                    <a:pt x="3447" y="2556"/>
                  </a:lnTo>
                  <a:lnTo>
                    <a:pt x="3437" y="2571"/>
                  </a:lnTo>
                  <a:lnTo>
                    <a:pt x="3422" y="2581"/>
                  </a:lnTo>
                  <a:lnTo>
                    <a:pt x="3405" y="2588"/>
                  </a:lnTo>
                  <a:lnTo>
                    <a:pt x="3387" y="2591"/>
                  </a:lnTo>
                  <a:lnTo>
                    <a:pt x="69" y="2591"/>
                  </a:lnTo>
                  <a:lnTo>
                    <a:pt x="52" y="2588"/>
                  </a:lnTo>
                  <a:lnTo>
                    <a:pt x="36" y="2581"/>
                  </a:lnTo>
                  <a:lnTo>
                    <a:pt x="22" y="2571"/>
                  </a:lnTo>
                  <a:lnTo>
                    <a:pt x="10" y="2557"/>
                  </a:lnTo>
                  <a:lnTo>
                    <a:pt x="3" y="2541"/>
                  </a:lnTo>
                  <a:lnTo>
                    <a:pt x="0" y="2523"/>
                  </a:lnTo>
                  <a:lnTo>
                    <a:pt x="1" y="2506"/>
                  </a:lnTo>
                  <a:lnTo>
                    <a:pt x="7" y="2489"/>
                  </a:lnTo>
                  <a:lnTo>
                    <a:pt x="333" y="1831"/>
                  </a:lnTo>
                  <a:lnTo>
                    <a:pt x="333" y="71"/>
                  </a:lnTo>
                  <a:lnTo>
                    <a:pt x="337" y="52"/>
                  </a:lnTo>
                  <a:lnTo>
                    <a:pt x="343" y="35"/>
                  </a:lnTo>
                  <a:lnTo>
                    <a:pt x="354" y="20"/>
                  </a:lnTo>
                  <a:lnTo>
                    <a:pt x="368" y="10"/>
                  </a:lnTo>
                  <a:lnTo>
                    <a:pt x="385" y="2"/>
                  </a:lnTo>
                  <a:lnTo>
                    <a:pt x="4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433"/>
            <p:cNvSpPr>
              <a:spLocks/>
            </p:cNvSpPr>
            <p:nvPr/>
          </p:nvSpPr>
          <p:spPr bwMode="auto">
            <a:xfrm>
              <a:off x="6503988" y="5135563"/>
              <a:ext cx="104775" cy="187325"/>
            </a:xfrm>
            <a:custGeom>
              <a:avLst/>
              <a:gdLst>
                <a:gd name="T0" fmla="*/ 363 w 653"/>
                <a:gd name="T1" fmla="*/ 9 h 1189"/>
                <a:gd name="T2" fmla="*/ 395 w 653"/>
                <a:gd name="T3" fmla="*/ 52 h 1189"/>
                <a:gd name="T4" fmla="*/ 531 w 653"/>
                <a:gd name="T5" fmla="*/ 169 h 1189"/>
                <a:gd name="T6" fmla="*/ 581 w 653"/>
                <a:gd name="T7" fmla="*/ 189 h 1189"/>
                <a:gd name="T8" fmla="*/ 601 w 653"/>
                <a:gd name="T9" fmla="*/ 239 h 1189"/>
                <a:gd name="T10" fmla="*/ 581 w 653"/>
                <a:gd name="T11" fmla="*/ 289 h 1189"/>
                <a:gd name="T12" fmla="*/ 531 w 653"/>
                <a:gd name="T13" fmla="*/ 309 h 1189"/>
                <a:gd name="T14" fmla="*/ 200 w 653"/>
                <a:gd name="T15" fmla="*/ 321 h 1189"/>
                <a:gd name="T16" fmla="*/ 152 w 653"/>
                <a:gd name="T17" fmla="*/ 369 h 1189"/>
                <a:gd name="T18" fmla="*/ 143 w 653"/>
                <a:gd name="T19" fmla="*/ 441 h 1189"/>
                <a:gd name="T20" fmla="*/ 180 w 653"/>
                <a:gd name="T21" fmla="*/ 500 h 1189"/>
                <a:gd name="T22" fmla="*/ 247 w 653"/>
                <a:gd name="T23" fmla="*/ 523 h 1189"/>
                <a:gd name="T24" fmla="*/ 485 w 653"/>
                <a:gd name="T25" fmla="*/ 535 h 1189"/>
                <a:gd name="T26" fmla="*/ 582 w 653"/>
                <a:gd name="T27" fmla="*/ 595 h 1189"/>
                <a:gd name="T28" fmla="*/ 641 w 653"/>
                <a:gd name="T29" fmla="*/ 692 h 1189"/>
                <a:gd name="T30" fmla="*/ 650 w 653"/>
                <a:gd name="T31" fmla="*/ 810 h 1189"/>
                <a:gd name="T32" fmla="*/ 606 w 653"/>
                <a:gd name="T33" fmla="*/ 916 h 1189"/>
                <a:gd name="T34" fmla="*/ 520 w 653"/>
                <a:gd name="T35" fmla="*/ 990 h 1189"/>
                <a:gd name="T36" fmla="*/ 407 w 653"/>
                <a:gd name="T37" fmla="*/ 1017 h 1189"/>
                <a:gd name="T38" fmla="*/ 394 w 653"/>
                <a:gd name="T39" fmla="*/ 1137 h 1189"/>
                <a:gd name="T40" fmla="*/ 362 w 653"/>
                <a:gd name="T41" fmla="*/ 1178 h 1189"/>
                <a:gd name="T42" fmla="*/ 308 w 653"/>
                <a:gd name="T43" fmla="*/ 1185 h 1189"/>
                <a:gd name="T44" fmla="*/ 266 w 653"/>
                <a:gd name="T45" fmla="*/ 1154 h 1189"/>
                <a:gd name="T46" fmla="*/ 257 w 653"/>
                <a:gd name="T47" fmla="*/ 1017 h 1189"/>
                <a:gd name="T48" fmla="*/ 82 w 653"/>
                <a:gd name="T49" fmla="*/ 1008 h 1189"/>
                <a:gd name="T50" fmla="*/ 50 w 653"/>
                <a:gd name="T51" fmla="*/ 966 h 1189"/>
                <a:gd name="T52" fmla="*/ 57 w 653"/>
                <a:gd name="T53" fmla="*/ 911 h 1189"/>
                <a:gd name="T54" fmla="*/ 98 w 653"/>
                <a:gd name="T55" fmla="*/ 879 h 1189"/>
                <a:gd name="T56" fmla="*/ 432 w 653"/>
                <a:gd name="T57" fmla="*/ 873 h 1189"/>
                <a:gd name="T58" fmla="*/ 489 w 653"/>
                <a:gd name="T59" fmla="*/ 836 h 1189"/>
                <a:gd name="T60" fmla="*/ 514 w 653"/>
                <a:gd name="T61" fmla="*/ 770 h 1189"/>
                <a:gd name="T62" fmla="*/ 489 w 653"/>
                <a:gd name="T63" fmla="*/ 703 h 1189"/>
                <a:gd name="T64" fmla="*/ 432 w 653"/>
                <a:gd name="T65" fmla="*/ 666 h 1189"/>
                <a:gd name="T66" fmla="*/ 206 w 653"/>
                <a:gd name="T67" fmla="*/ 661 h 1189"/>
                <a:gd name="T68" fmla="*/ 100 w 653"/>
                <a:gd name="T69" fmla="*/ 615 h 1189"/>
                <a:gd name="T70" fmla="*/ 27 w 653"/>
                <a:gd name="T71" fmla="*/ 530 h 1189"/>
                <a:gd name="T72" fmla="*/ 0 w 653"/>
                <a:gd name="T73" fmla="*/ 417 h 1189"/>
                <a:gd name="T74" fmla="*/ 27 w 653"/>
                <a:gd name="T75" fmla="*/ 303 h 1189"/>
                <a:gd name="T76" fmla="*/ 100 w 653"/>
                <a:gd name="T77" fmla="*/ 217 h 1189"/>
                <a:gd name="T78" fmla="*/ 206 w 653"/>
                <a:gd name="T79" fmla="*/ 173 h 1189"/>
                <a:gd name="T80" fmla="*/ 257 w 653"/>
                <a:gd name="T81" fmla="*/ 70 h 1189"/>
                <a:gd name="T82" fmla="*/ 278 w 653"/>
                <a:gd name="T83" fmla="*/ 20 h 1189"/>
                <a:gd name="T84" fmla="*/ 327 w 653"/>
                <a:gd name="T85" fmla="*/ 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3" h="1189">
                  <a:moveTo>
                    <a:pt x="327" y="0"/>
                  </a:moveTo>
                  <a:lnTo>
                    <a:pt x="346" y="2"/>
                  </a:lnTo>
                  <a:lnTo>
                    <a:pt x="363" y="9"/>
                  </a:lnTo>
                  <a:lnTo>
                    <a:pt x="376" y="20"/>
                  </a:lnTo>
                  <a:lnTo>
                    <a:pt x="388" y="35"/>
                  </a:lnTo>
                  <a:lnTo>
                    <a:pt x="395" y="52"/>
                  </a:lnTo>
                  <a:lnTo>
                    <a:pt x="397" y="70"/>
                  </a:lnTo>
                  <a:lnTo>
                    <a:pt x="397" y="169"/>
                  </a:lnTo>
                  <a:lnTo>
                    <a:pt x="531" y="169"/>
                  </a:lnTo>
                  <a:lnTo>
                    <a:pt x="549" y="171"/>
                  </a:lnTo>
                  <a:lnTo>
                    <a:pt x="566" y="179"/>
                  </a:lnTo>
                  <a:lnTo>
                    <a:pt x="581" y="189"/>
                  </a:lnTo>
                  <a:lnTo>
                    <a:pt x="591" y="204"/>
                  </a:lnTo>
                  <a:lnTo>
                    <a:pt x="599" y="221"/>
                  </a:lnTo>
                  <a:lnTo>
                    <a:pt x="601" y="239"/>
                  </a:lnTo>
                  <a:lnTo>
                    <a:pt x="599" y="258"/>
                  </a:lnTo>
                  <a:lnTo>
                    <a:pt x="591" y="275"/>
                  </a:lnTo>
                  <a:lnTo>
                    <a:pt x="581" y="289"/>
                  </a:lnTo>
                  <a:lnTo>
                    <a:pt x="566" y="300"/>
                  </a:lnTo>
                  <a:lnTo>
                    <a:pt x="549" y="307"/>
                  </a:lnTo>
                  <a:lnTo>
                    <a:pt x="531" y="309"/>
                  </a:lnTo>
                  <a:lnTo>
                    <a:pt x="247" y="309"/>
                  </a:lnTo>
                  <a:lnTo>
                    <a:pt x="223" y="312"/>
                  </a:lnTo>
                  <a:lnTo>
                    <a:pt x="200" y="321"/>
                  </a:lnTo>
                  <a:lnTo>
                    <a:pt x="180" y="333"/>
                  </a:lnTo>
                  <a:lnTo>
                    <a:pt x="164" y="349"/>
                  </a:lnTo>
                  <a:lnTo>
                    <a:pt x="152" y="369"/>
                  </a:lnTo>
                  <a:lnTo>
                    <a:pt x="143" y="391"/>
                  </a:lnTo>
                  <a:lnTo>
                    <a:pt x="141" y="417"/>
                  </a:lnTo>
                  <a:lnTo>
                    <a:pt x="143" y="441"/>
                  </a:lnTo>
                  <a:lnTo>
                    <a:pt x="152" y="463"/>
                  </a:lnTo>
                  <a:lnTo>
                    <a:pt x="164" y="483"/>
                  </a:lnTo>
                  <a:lnTo>
                    <a:pt x="180" y="500"/>
                  </a:lnTo>
                  <a:lnTo>
                    <a:pt x="200" y="512"/>
                  </a:lnTo>
                  <a:lnTo>
                    <a:pt x="223" y="520"/>
                  </a:lnTo>
                  <a:lnTo>
                    <a:pt x="247" y="523"/>
                  </a:lnTo>
                  <a:lnTo>
                    <a:pt x="408" y="523"/>
                  </a:lnTo>
                  <a:lnTo>
                    <a:pt x="448" y="526"/>
                  </a:lnTo>
                  <a:lnTo>
                    <a:pt x="485" y="535"/>
                  </a:lnTo>
                  <a:lnTo>
                    <a:pt x="521" y="550"/>
                  </a:lnTo>
                  <a:lnTo>
                    <a:pt x="553" y="570"/>
                  </a:lnTo>
                  <a:lnTo>
                    <a:pt x="582" y="595"/>
                  </a:lnTo>
                  <a:lnTo>
                    <a:pt x="607" y="624"/>
                  </a:lnTo>
                  <a:lnTo>
                    <a:pt x="627" y="656"/>
                  </a:lnTo>
                  <a:lnTo>
                    <a:pt x="641" y="692"/>
                  </a:lnTo>
                  <a:lnTo>
                    <a:pt x="650" y="730"/>
                  </a:lnTo>
                  <a:lnTo>
                    <a:pt x="653" y="770"/>
                  </a:lnTo>
                  <a:lnTo>
                    <a:pt x="650" y="810"/>
                  </a:lnTo>
                  <a:lnTo>
                    <a:pt x="640" y="848"/>
                  </a:lnTo>
                  <a:lnTo>
                    <a:pt x="626" y="884"/>
                  </a:lnTo>
                  <a:lnTo>
                    <a:pt x="606" y="916"/>
                  </a:lnTo>
                  <a:lnTo>
                    <a:pt x="582" y="945"/>
                  </a:lnTo>
                  <a:lnTo>
                    <a:pt x="552" y="969"/>
                  </a:lnTo>
                  <a:lnTo>
                    <a:pt x="520" y="990"/>
                  </a:lnTo>
                  <a:lnTo>
                    <a:pt x="485" y="1004"/>
                  </a:lnTo>
                  <a:lnTo>
                    <a:pt x="448" y="1014"/>
                  </a:lnTo>
                  <a:lnTo>
                    <a:pt x="407" y="1017"/>
                  </a:lnTo>
                  <a:lnTo>
                    <a:pt x="396" y="1017"/>
                  </a:lnTo>
                  <a:lnTo>
                    <a:pt x="396" y="1118"/>
                  </a:lnTo>
                  <a:lnTo>
                    <a:pt x="394" y="1137"/>
                  </a:lnTo>
                  <a:lnTo>
                    <a:pt x="387" y="1154"/>
                  </a:lnTo>
                  <a:lnTo>
                    <a:pt x="376" y="1167"/>
                  </a:lnTo>
                  <a:lnTo>
                    <a:pt x="362" y="1178"/>
                  </a:lnTo>
                  <a:lnTo>
                    <a:pt x="345" y="1185"/>
                  </a:lnTo>
                  <a:lnTo>
                    <a:pt x="326" y="1189"/>
                  </a:lnTo>
                  <a:lnTo>
                    <a:pt x="308" y="1185"/>
                  </a:lnTo>
                  <a:lnTo>
                    <a:pt x="291" y="1178"/>
                  </a:lnTo>
                  <a:lnTo>
                    <a:pt x="277" y="1167"/>
                  </a:lnTo>
                  <a:lnTo>
                    <a:pt x="266" y="1154"/>
                  </a:lnTo>
                  <a:lnTo>
                    <a:pt x="259" y="1137"/>
                  </a:lnTo>
                  <a:lnTo>
                    <a:pt x="257" y="1118"/>
                  </a:lnTo>
                  <a:lnTo>
                    <a:pt x="257" y="1017"/>
                  </a:lnTo>
                  <a:lnTo>
                    <a:pt x="117" y="1017"/>
                  </a:lnTo>
                  <a:lnTo>
                    <a:pt x="98" y="1014"/>
                  </a:lnTo>
                  <a:lnTo>
                    <a:pt x="82" y="1008"/>
                  </a:lnTo>
                  <a:lnTo>
                    <a:pt x="68" y="996"/>
                  </a:lnTo>
                  <a:lnTo>
                    <a:pt x="57" y="982"/>
                  </a:lnTo>
                  <a:lnTo>
                    <a:pt x="50" y="966"/>
                  </a:lnTo>
                  <a:lnTo>
                    <a:pt x="47" y="947"/>
                  </a:lnTo>
                  <a:lnTo>
                    <a:pt x="50" y="928"/>
                  </a:lnTo>
                  <a:lnTo>
                    <a:pt x="57" y="911"/>
                  </a:lnTo>
                  <a:lnTo>
                    <a:pt x="68" y="897"/>
                  </a:lnTo>
                  <a:lnTo>
                    <a:pt x="82" y="886"/>
                  </a:lnTo>
                  <a:lnTo>
                    <a:pt x="98" y="879"/>
                  </a:lnTo>
                  <a:lnTo>
                    <a:pt x="117" y="876"/>
                  </a:lnTo>
                  <a:lnTo>
                    <a:pt x="407" y="876"/>
                  </a:lnTo>
                  <a:lnTo>
                    <a:pt x="432" y="873"/>
                  </a:lnTo>
                  <a:lnTo>
                    <a:pt x="454" y="866"/>
                  </a:lnTo>
                  <a:lnTo>
                    <a:pt x="474" y="853"/>
                  </a:lnTo>
                  <a:lnTo>
                    <a:pt x="489" y="836"/>
                  </a:lnTo>
                  <a:lnTo>
                    <a:pt x="502" y="816"/>
                  </a:lnTo>
                  <a:lnTo>
                    <a:pt x="510" y="794"/>
                  </a:lnTo>
                  <a:lnTo>
                    <a:pt x="514" y="770"/>
                  </a:lnTo>
                  <a:lnTo>
                    <a:pt x="510" y="746"/>
                  </a:lnTo>
                  <a:lnTo>
                    <a:pt x="502" y="723"/>
                  </a:lnTo>
                  <a:lnTo>
                    <a:pt x="489" y="703"/>
                  </a:lnTo>
                  <a:lnTo>
                    <a:pt x="474" y="687"/>
                  </a:lnTo>
                  <a:lnTo>
                    <a:pt x="454" y="674"/>
                  </a:lnTo>
                  <a:lnTo>
                    <a:pt x="432" y="666"/>
                  </a:lnTo>
                  <a:lnTo>
                    <a:pt x="407" y="664"/>
                  </a:lnTo>
                  <a:lnTo>
                    <a:pt x="246" y="664"/>
                  </a:lnTo>
                  <a:lnTo>
                    <a:pt x="206" y="661"/>
                  </a:lnTo>
                  <a:lnTo>
                    <a:pt x="169" y="651"/>
                  </a:lnTo>
                  <a:lnTo>
                    <a:pt x="133" y="635"/>
                  </a:lnTo>
                  <a:lnTo>
                    <a:pt x="100" y="615"/>
                  </a:lnTo>
                  <a:lnTo>
                    <a:pt x="72" y="591"/>
                  </a:lnTo>
                  <a:lnTo>
                    <a:pt x="48" y="562"/>
                  </a:lnTo>
                  <a:lnTo>
                    <a:pt x="27" y="530"/>
                  </a:lnTo>
                  <a:lnTo>
                    <a:pt x="12" y="494"/>
                  </a:lnTo>
                  <a:lnTo>
                    <a:pt x="3" y="456"/>
                  </a:lnTo>
                  <a:lnTo>
                    <a:pt x="0" y="417"/>
                  </a:lnTo>
                  <a:lnTo>
                    <a:pt x="3" y="377"/>
                  </a:lnTo>
                  <a:lnTo>
                    <a:pt x="12" y="338"/>
                  </a:lnTo>
                  <a:lnTo>
                    <a:pt x="27" y="303"/>
                  </a:lnTo>
                  <a:lnTo>
                    <a:pt x="48" y="270"/>
                  </a:lnTo>
                  <a:lnTo>
                    <a:pt x="72" y="242"/>
                  </a:lnTo>
                  <a:lnTo>
                    <a:pt x="100" y="217"/>
                  </a:lnTo>
                  <a:lnTo>
                    <a:pt x="133" y="197"/>
                  </a:lnTo>
                  <a:lnTo>
                    <a:pt x="169" y="182"/>
                  </a:lnTo>
                  <a:lnTo>
                    <a:pt x="206" y="173"/>
                  </a:lnTo>
                  <a:lnTo>
                    <a:pt x="246" y="169"/>
                  </a:lnTo>
                  <a:lnTo>
                    <a:pt x="257" y="169"/>
                  </a:lnTo>
                  <a:lnTo>
                    <a:pt x="257" y="70"/>
                  </a:lnTo>
                  <a:lnTo>
                    <a:pt x="260" y="52"/>
                  </a:lnTo>
                  <a:lnTo>
                    <a:pt x="266" y="35"/>
                  </a:lnTo>
                  <a:lnTo>
                    <a:pt x="278" y="20"/>
                  </a:lnTo>
                  <a:lnTo>
                    <a:pt x="291" y="9"/>
                  </a:lnTo>
                  <a:lnTo>
                    <a:pt x="308" y="2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61" name="Прямоугольник 160"/>
          <p:cNvSpPr/>
          <p:nvPr/>
        </p:nvSpPr>
        <p:spPr>
          <a:xfrm>
            <a:off x="6950570" y="2951038"/>
            <a:ext cx="117102" cy="95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2" name="object 35"/>
          <p:cNvSpPr txBox="1"/>
          <p:nvPr/>
        </p:nvSpPr>
        <p:spPr>
          <a:xfrm>
            <a:off x="7211385" y="2527943"/>
            <a:ext cx="1324719" cy="378950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9525" marR="3810" algn="just">
              <a:spcBef>
                <a:spcPts val="300"/>
              </a:spcBef>
            </a:pPr>
            <a:r>
              <a:rPr lang="ru-RU" sz="1050" dirty="0">
                <a:solidFill>
                  <a:srgbClr val="231F20"/>
                </a:solidFill>
                <a:latin typeface="Proxima Nova Rg"/>
                <a:cs typeface="Proxima Nova Rg"/>
              </a:rPr>
              <a:t>Подключение и обслуживание</a:t>
            </a:r>
            <a:endParaRPr sz="1050" dirty="0">
              <a:solidFill>
                <a:srgbClr val="231F20"/>
              </a:solidFill>
              <a:latin typeface="Proxima Nova Rg"/>
              <a:cs typeface="Proxima Nova Rg"/>
            </a:endParaRPr>
          </a:p>
        </p:txBody>
      </p:sp>
      <p:sp>
        <p:nvSpPr>
          <p:cNvPr id="163" name="object 35"/>
          <p:cNvSpPr txBox="1"/>
          <p:nvPr/>
        </p:nvSpPr>
        <p:spPr>
          <a:xfrm>
            <a:off x="7212086" y="3004129"/>
            <a:ext cx="1324719" cy="217367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9525" marR="3810" algn="just">
              <a:spcBef>
                <a:spcPts val="300"/>
              </a:spcBef>
            </a:pPr>
            <a:r>
              <a:rPr lang="ru-RU" sz="1050" dirty="0">
                <a:solidFill>
                  <a:srgbClr val="231F20"/>
                </a:solidFill>
                <a:latin typeface="Proxima Nova Rg"/>
                <a:cs typeface="Proxima Nova Rg"/>
              </a:rPr>
              <a:t>Обслуживание</a:t>
            </a:r>
            <a:endParaRPr sz="1050" dirty="0">
              <a:solidFill>
                <a:srgbClr val="231F20"/>
              </a:solidFill>
              <a:latin typeface="Proxima Nova Rg"/>
              <a:cs typeface="Proxima Nova Rg"/>
            </a:endParaRPr>
          </a:p>
        </p:txBody>
      </p:sp>
      <p:sp>
        <p:nvSpPr>
          <p:cNvPr id="164" name="object 35"/>
          <p:cNvSpPr txBox="1"/>
          <p:nvPr/>
        </p:nvSpPr>
        <p:spPr>
          <a:xfrm>
            <a:off x="7214174" y="3482269"/>
            <a:ext cx="1324719" cy="378950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9525" marR="3810" algn="just">
              <a:spcBef>
                <a:spcPts val="300"/>
              </a:spcBef>
            </a:pPr>
            <a:r>
              <a:rPr lang="ru-RU" sz="1050" dirty="0">
                <a:solidFill>
                  <a:srgbClr val="231F20"/>
                </a:solidFill>
                <a:latin typeface="Proxima Nova Rg"/>
                <a:cs typeface="Proxima Nova Rg"/>
              </a:rPr>
              <a:t>Выпуск и обслуживание 1 год</a:t>
            </a:r>
            <a:endParaRPr sz="1050" dirty="0">
              <a:solidFill>
                <a:srgbClr val="231F20"/>
              </a:solidFill>
              <a:latin typeface="Proxima Nova Rg"/>
              <a:cs typeface="Proxima Nova Rg"/>
            </a:endParaRPr>
          </a:p>
        </p:txBody>
      </p:sp>
      <p:sp>
        <p:nvSpPr>
          <p:cNvPr id="191" name="object 32"/>
          <p:cNvSpPr txBox="1"/>
          <p:nvPr/>
        </p:nvSpPr>
        <p:spPr>
          <a:xfrm>
            <a:off x="7216678" y="3896030"/>
            <a:ext cx="1595216" cy="240450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9525" algn="just">
              <a:spcBef>
                <a:spcPts val="435"/>
              </a:spcBef>
            </a:pPr>
            <a:r>
              <a:rPr lang="ru-RU" sz="1200" b="1" dirty="0">
                <a:solidFill>
                  <a:srgbClr val="278644"/>
                </a:solidFill>
                <a:latin typeface="Proxima Nova Rg"/>
                <a:cs typeface="Proxima Nova Rg"/>
              </a:rPr>
              <a:t>Бонусы</a:t>
            </a:r>
            <a:r>
              <a:rPr lang="ru-RU" sz="825" b="1" dirty="0">
                <a:solidFill>
                  <a:srgbClr val="278644"/>
                </a:solidFill>
                <a:latin typeface="Proxima Nova Rg"/>
                <a:cs typeface="Proxima Nova Rg"/>
              </a:rPr>
              <a:t> от партнеров</a:t>
            </a:r>
            <a:endParaRPr sz="825" b="1" dirty="0">
              <a:solidFill>
                <a:srgbClr val="278644"/>
              </a:solidFill>
              <a:latin typeface="Proxima Nova Rg"/>
              <a:cs typeface="Proxima Nova Rg"/>
            </a:endParaRPr>
          </a:p>
        </p:txBody>
      </p:sp>
      <p:sp>
        <p:nvSpPr>
          <p:cNvPr id="193" name="object 32"/>
          <p:cNvSpPr txBox="1"/>
          <p:nvPr/>
        </p:nvSpPr>
        <p:spPr>
          <a:xfrm>
            <a:off x="7223988" y="3337510"/>
            <a:ext cx="1595216" cy="240450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9525" algn="just">
              <a:spcBef>
                <a:spcPts val="435"/>
              </a:spcBef>
            </a:pPr>
            <a:r>
              <a:rPr lang="ru-RU" sz="1200" b="1" dirty="0">
                <a:solidFill>
                  <a:srgbClr val="278644"/>
                </a:solidFill>
                <a:latin typeface="Proxima Nova Rg"/>
                <a:cs typeface="Proxima Nova Rg"/>
              </a:rPr>
              <a:t>Бизнес-карта</a:t>
            </a:r>
            <a:endParaRPr sz="1200" b="1" dirty="0">
              <a:solidFill>
                <a:srgbClr val="278644"/>
              </a:solidFill>
              <a:latin typeface="Proxima Nova Rg"/>
              <a:cs typeface="Proxima Nova Rg"/>
            </a:endParaRPr>
          </a:p>
        </p:txBody>
      </p:sp>
      <p:sp>
        <p:nvSpPr>
          <p:cNvPr id="194" name="object 32"/>
          <p:cNvSpPr txBox="1"/>
          <p:nvPr/>
        </p:nvSpPr>
        <p:spPr>
          <a:xfrm>
            <a:off x="7210156" y="2851702"/>
            <a:ext cx="1595216" cy="240450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9525" algn="just">
              <a:spcBef>
                <a:spcPts val="435"/>
              </a:spcBef>
            </a:pPr>
            <a:r>
              <a:rPr lang="ru-RU" sz="1200" b="1" dirty="0">
                <a:solidFill>
                  <a:srgbClr val="278644"/>
                </a:solidFill>
                <a:latin typeface="Proxima Nova Rg"/>
                <a:cs typeface="Proxima Nova Rg"/>
              </a:rPr>
              <a:t>И</a:t>
            </a:r>
            <a:r>
              <a:rPr sz="1200" b="1" dirty="0" err="1">
                <a:solidFill>
                  <a:srgbClr val="278644"/>
                </a:solidFill>
                <a:latin typeface="Proxima Nova Rg"/>
                <a:cs typeface="Proxima Nova Rg"/>
              </a:rPr>
              <a:t>нтернет</a:t>
            </a:r>
            <a:r>
              <a:rPr lang="ru-RU" sz="1200" b="1" dirty="0">
                <a:solidFill>
                  <a:srgbClr val="278644"/>
                </a:solidFill>
                <a:latin typeface="Proxima Nova Rg"/>
                <a:cs typeface="Proxima Nova Rg"/>
              </a:rPr>
              <a:t> </a:t>
            </a:r>
            <a:r>
              <a:rPr sz="1200" b="1" dirty="0" err="1">
                <a:solidFill>
                  <a:srgbClr val="278644"/>
                </a:solidFill>
                <a:latin typeface="Proxima Nova Rg"/>
                <a:cs typeface="Proxima Nova Rg"/>
              </a:rPr>
              <a:t>банк</a:t>
            </a:r>
            <a:endParaRPr sz="1200" b="1" dirty="0">
              <a:solidFill>
                <a:srgbClr val="278644"/>
              </a:solidFill>
              <a:latin typeface="Proxima Nova Rg"/>
              <a:cs typeface="Proxima Nova Rg"/>
            </a:endParaRPr>
          </a:p>
        </p:txBody>
      </p:sp>
      <p:sp>
        <p:nvSpPr>
          <p:cNvPr id="195" name="object 32"/>
          <p:cNvSpPr txBox="1"/>
          <p:nvPr/>
        </p:nvSpPr>
        <p:spPr>
          <a:xfrm>
            <a:off x="7211385" y="2386310"/>
            <a:ext cx="1519649" cy="240450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9525" algn="just">
              <a:spcBef>
                <a:spcPts val="435"/>
              </a:spcBef>
            </a:pPr>
            <a:r>
              <a:rPr sz="1200" b="1" dirty="0" err="1">
                <a:solidFill>
                  <a:srgbClr val="278644"/>
                </a:solidFill>
                <a:latin typeface="Proxima Nova Rg"/>
                <a:cs typeface="Proxima Nova Rg"/>
              </a:rPr>
              <a:t>Мобильный</a:t>
            </a:r>
            <a:r>
              <a:rPr sz="1200" b="1" dirty="0">
                <a:solidFill>
                  <a:srgbClr val="278644"/>
                </a:solidFill>
                <a:latin typeface="Proxima Nova Rg"/>
                <a:cs typeface="Proxima Nova Rg"/>
              </a:rPr>
              <a:t> </a:t>
            </a:r>
            <a:r>
              <a:rPr sz="1200" b="1" dirty="0" err="1">
                <a:solidFill>
                  <a:srgbClr val="278644"/>
                </a:solidFill>
                <a:latin typeface="Proxima Nova Rg"/>
                <a:cs typeface="Proxima Nova Rg"/>
              </a:rPr>
              <a:t>банк</a:t>
            </a:r>
            <a:endParaRPr sz="1200" b="1" dirty="0">
              <a:solidFill>
                <a:srgbClr val="278644"/>
              </a:solidFill>
              <a:latin typeface="Proxima Nova Rg"/>
              <a:cs typeface="Proxima Nova Rg"/>
            </a:endParaRPr>
          </a:p>
        </p:txBody>
      </p:sp>
      <p:cxnSp>
        <p:nvCxnSpPr>
          <p:cNvPr id="236" name="Прямая соединительная линия 235"/>
          <p:cNvCxnSpPr/>
          <p:nvPr/>
        </p:nvCxnSpPr>
        <p:spPr>
          <a:xfrm flipV="1">
            <a:off x="1041979" y="3620050"/>
            <a:ext cx="5418547" cy="16597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/>
          <p:nvPr/>
        </p:nvCxnSpPr>
        <p:spPr>
          <a:xfrm>
            <a:off x="1048702" y="4430664"/>
            <a:ext cx="538527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Прямоугольник 259"/>
          <p:cNvSpPr/>
          <p:nvPr/>
        </p:nvSpPr>
        <p:spPr>
          <a:xfrm rot="520040">
            <a:off x="6029855" y="1308545"/>
            <a:ext cx="541952" cy="233556"/>
          </a:xfrm>
          <a:prstGeom prst="rect">
            <a:avLst/>
          </a:prstGeom>
          <a:noFill/>
          <a:ln w="76200" cmpd="thickThin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</a:t>
            </a:r>
          </a:p>
        </p:txBody>
      </p:sp>
      <p:sp>
        <p:nvSpPr>
          <p:cNvPr id="263" name="object 35"/>
          <p:cNvSpPr txBox="1"/>
          <p:nvPr/>
        </p:nvSpPr>
        <p:spPr>
          <a:xfrm>
            <a:off x="7210156" y="4024928"/>
            <a:ext cx="1849871" cy="378950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9525" marR="3810" algn="just">
              <a:spcBef>
                <a:spcPts val="300"/>
              </a:spcBef>
            </a:pPr>
            <a:r>
              <a:rPr lang="ru-RU" sz="1050" dirty="0">
                <a:solidFill>
                  <a:srgbClr val="231F20"/>
                </a:solidFill>
                <a:latin typeface="Proxima Nova Rg"/>
                <a:cs typeface="Proxima Nova Rg"/>
              </a:rPr>
              <a:t>Для пользователей бизнес-картой</a:t>
            </a:r>
            <a:endParaRPr sz="1050" dirty="0">
              <a:solidFill>
                <a:srgbClr val="231F20"/>
              </a:solidFill>
              <a:latin typeface="Proxima Nova Rg"/>
              <a:cs typeface="Proxima Nova Rg"/>
            </a:endParaRPr>
          </a:p>
        </p:txBody>
      </p:sp>
      <p:sp>
        <p:nvSpPr>
          <p:cNvPr id="4155" name="Прямоугольник 4154"/>
          <p:cNvSpPr/>
          <p:nvPr/>
        </p:nvSpPr>
        <p:spPr>
          <a:xfrm>
            <a:off x="6551114" y="1581603"/>
            <a:ext cx="2423502" cy="338158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lnSpc>
                <a:spcPct val="200000"/>
              </a:lnSpc>
              <a:spcAft>
                <a:spcPts val="900"/>
              </a:spcAft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 rot="520040">
            <a:off x="2833535" y="1341594"/>
            <a:ext cx="805845" cy="208855"/>
          </a:xfrm>
          <a:prstGeom prst="rect">
            <a:avLst/>
          </a:prstGeom>
          <a:noFill/>
          <a:ln w="76200" cmpd="thickThin">
            <a:solidFill>
              <a:srgbClr val="6AA7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" b="1" dirty="0">
                <a:solidFill>
                  <a:srgbClr val="278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Действующий</a:t>
            </a:r>
          </a:p>
        </p:txBody>
      </p:sp>
      <p:pic>
        <p:nvPicPr>
          <p:cNvPr id="268" name="Picture 2">
            <a:extLst>
              <a:ext uri="{FF2B5EF4-FFF2-40B4-BE49-F238E27FC236}">
                <a16:creationId xmlns:a16="http://schemas.microsoft.com/office/drawing/2014/main" id="{C3255B48-C5EF-044C-B42C-365145C6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" y="5632664"/>
            <a:ext cx="880397" cy="26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8" name="Пятиугольник 4157"/>
          <p:cNvSpPr/>
          <p:nvPr/>
        </p:nvSpPr>
        <p:spPr>
          <a:xfrm rot="5400000">
            <a:off x="7001867" y="855740"/>
            <a:ext cx="1350575" cy="164895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>
              <a:lnSpc>
                <a:spcPct val="200000"/>
              </a:lnSpc>
              <a:spcAft>
                <a:spcPts val="90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object 11"/>
          <p:cNvSpPr txBox="1"/>
          <p:nvPr/>
        </p:nvSpPr>
        <p:spPr>
          <a:xfrm>
            <a:off x="6930100" y="1298942"/>
            <a:ext cx="1335426" cy="4943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lang="ru-RU" sz="1050" b="1" dirty="0">
                <a:latin typeface="Proxima Nova Rg"/>
                <a:cs typeface="Proxima Nova Rg"/>
              </a:rPr>
              <a:t> </a:t>
            </a:r>
            <a:r>
              <a:rPr sz="1050" b="1" dirty="0" err="1">
                <a:latin typeface="Proxima Nova Rg"/>
                <a:cs typeface="Proxima Nova Rg"/>
              </a:rPr>
              <a:t>Бесплатно</a:t>
            </a:r>
            <a:r>
              <a:rPr sz="1050" b="1" dirty="0">
                <a:latin typeface="Proxima Nova Rg"/>
                <a:cs typeface="Proxima Nova Rg"/>
              </a:rPr>
              <a:t> с каждым тарифным  планом</a:t>
            </a:r>
          </a:p>
        </p:txBody>
      </p:sp>
      <p:sp>
        <p:nvSpPr>
          <p:cNvPr id="61" name="Заголовок 3"/>
          <p:cNvSpPr txBox="1">
            <a:spLocks/>
          </p:cNvSpPr>
          <p:nvPr/>
        </p:nvSpPr>
        <p:spPr>
          <a:xfrm>
            <a:off x="8744735" y="5779096"/>
            <a:ext cx="1153451" cy="215185"/>
          </a:xfrm>
          <a:ln>
            <a:noFill/>
          </a:ln>
        </p:spPr>
        <p:txBody>
          <a:bodyPr anchor="t">
            <a:norm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7"/>
          <p:cNvSpPr txBox="1">
            <a:spLocks/>
          </p:cNvSpPr>
          <p:nvPr/>
        </p:nvSpPr>
        <p:spPr>
          <a:xfrm>
            <a:off x="251520" y="4149080"/>
            <a:ext cx="7632848" cy="6603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 smtClean="0">
                <a:solidFill>
                  <a:srgbClr val="003300"/>
                </a:solidFill>
              </a:rPr>
              <a:t>ГОСУДАРСТВЕННЫЙ</a:t>
            </a:r>
          </a:p>
          <a:p>
            <a:r>
              <a:rPr lang="ru-RU" sz="1800" dirty="0" smtClean="0">
                <a:solidFill>
                  <a:srgbClr val="003300"/>
                </a:solidFill>
              </a:rPr>
              <a:t>НАДЕЖНЫЙ</a:t>
            </a:r>
          </a:p>
          <a:p>
            <a:r>
              <a:rPr lang="ru-RU" sz="1800" dirty="0" smtClean="0">
                <a:solidFill>
                  <a:srgbClr val="003300"/>
                </a:solidFill>
              </a:rPr>
              <a:t>УНИВЕРСАЛЬНЫЙ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88881" y="4293096"/>
            <a:ext cx="88881" cy="1296144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-88881" y="5775646"/>
            <a:ext cx="88881" cy="5336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6881" y="4941168"/>
            <a:ext cx="6483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более детальной информацией Вы </a:t>
            </a:r>
            <a:r>
              <a:rPr lang="ru-RU" sz="1600" dirty="0"/>
              <a:t>можете</a:t>
            </a:r>
            <a:r>
              <a:rPr lang="ru-RU" dirty="0"/>
              <a:t> </a:t>
            </a:r>
            <a:r>
              <a:rPr lang="ru-RU" dirty="0" smtClean="0"/>
              <a:t>обращаться во все   Операционные офисы Банка в г</a:t>
            </a:r>
            <a:r>
              <a:rPr lang="ru-RU" dirty="0"/>
              <a:t>. Горно-Алтайск, </a:t>
            </a:r>
            <a:r>
              <a:rPr lang="ru-RU" dirty="0" smtClean="0"/>
              <a:t>с. Онгудай, с. Усть-Кокса, с. Кош-Агач, с. Чемал, с. Шебалино и по телефонам:</a:t>
            </a:r>
            <a:r>
              <a:rPr lang="ru-RU" b="1" dirty="0" smtClean="0"/>
              <a:t> </a:t>
            </a:r>
            <a:r>
              <a:rPr lang="ru-RU" dirty="0" smtClean="0"/>
              <a:t>8 -960-959-46-00 (Гладких Константин Анатольевич)</a:t>
            </a:r>
          </a:p>
          <a:p>
            <a:r>
              <a:rPr lang="ru-RU" dirty="0" smtClean="0"/>
              <a:t>8-903-074-68-86 (</a:t>
            </a:r>
            <a:r>
              <a:rPr lang="ru-RU" dirty="0" err="1" smtClean="0"/>
              <a:t>Кукотин</a:t>
            </a:r>
            <a:r>
              <a:rPr lang="ru-RU" dirty="0" smtClean="0"/>
              <a:t> Алексей Васильевич)</a:t>
            </a:r>
            <a:endParaRPr lang="ru-RU" sz="2400" i="1" dirty="0">
              <a:latin typeface="+mj-lt"/>
            </a:endParaRPr>
          </a:p>
        </p:txBody>
      </p:sp>
      <p:pic>
        <p:nvPicPr>
          <p:cNvPr id="8194" name="Picture 2" descr="F:\RMB\УПРАВЛЕНИЕ РАЗВИТИЯ МБ\1. ЛИЧНЫЕ ПАПКИ\Ефимова\Презентации ДММБ\Шаблоны_логотип\логотип_фирменная_плаш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420" y="5801320"/>
            <a:ext cx="24511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F:\RMB\УПРАВЛЕНИЕ РАЗВИТИЯ МБ\1. ЛИЧНЫЕ ПАПКИ\Ефимова\Презентации ДММБ\Имиджы с РСХБ\shutterstock_3325986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881" y="-27384"/>
            <a:ext cx="9341401" cy="4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S Pres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CFAF46071BEF4A9E7D609C8E041688" ma:contentTypeVersion="0" ma:contentTypeDescription="Создание документа." ma:contentTypeScope="" ma:versionID="76f4d4559f121cc313414b90723366d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5D09BB-E720-4F36-989B-D52B5461E9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784651-9CC4-4432-A5B0-E8EF877CC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C35F950-FDFC-4C2C-A0E1-8267A78D0E62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RUS Presi Template.thmx</Template>
  <TotalTime>6713</TotalTime>
  <Words>584</Words>
  <Application>Microsoft Office PowerPoint</Application>
  <PresentationFormat>Экран (4:3)</PresentationFormat>
  <Paragraphs>123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Arial Unicode MS</vt:lpstr>
      <vt:lpstr>Calibri</vt:lpstr>
      <vt:lpstr>Proxima Nova Rg</vt:lpstr>
      <vt:lpstr>Times New Roman</vt:lpstr>
      <vt:lpstr>Wingdings</vt:lpstr>
      <vt:lpstr>RUS Presi Template</vt:lpstr>
      <vt:lpstr>Презентация PowerPoint</vt:lpstr>
      <vt:lpstr>УСЛОВИЯ ТАРИФНЫХ ПЛАНОВ «АГРОРОСТ», «АГРОПРЕМИУМ»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Oleg Korshunov</dc:creator>
  <cp:lastModifiedBy>Ялбакова Наталья Сергеевна</cp:lastModifiedBy>
  <cp:revision>358</cp:revision>
  <cp:lastPrinted>2017-08-15T07:01:12Z</cp:lastPrinted>
  <dcterms:created xsi:type="dcterms:W3CDTF">2013-08-28T13:08:37Z</dcterms:created>
  <dcterms:modified xsi:type="dcterms:W3CDTF">2021-09-30T10:05:46Z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0x0101004FCFAF46071BEF4A9E7D609C8E041688</vt:lpwstr>
  </property>
  <property fmtid="{D5CDD505-2E9C-101B-9397-08002B2CF9AE}" pid="3" name="Order">
    <vt:r8>585300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